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8" r:id="rId3"/>
    <p:sldId id="29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5" r:id="rId19"/>
    <p:sldId id="272" r:id="rId20"/>
    <p:sldId id="296" r:id="rId21"/>
    <p:sldId id="274" r:id="rId22"/>
    <p:sldId id="275" r:id="rId23"/>
    <p:sldId id="297" r:id="rId24"/>
    <p:sldId id="273" r:id="rId25"/>
    <p:sldId id="300" r:id="rId26"/>
    <p:sldId id="301" r:id="rId27"/>
    <p:sldId id="302" r:id="rId28"/>
    <p:sldId id="303" r:id="rId29"/>
    <p:sldId id="304" r:id="rId30"/>
    <p:sldId id="276" r:id="rId31"/>
    <p:sldId id="277" r:id="rId32"/>
    <p:sldId id="278" r:id="rId33"/>
    <p:sldId id="279" r:id="rId34"/>
    <p:sldId id="280" r:id="rId35"/>
    <p:sldId id="299" r:id="rId36"/>
    <p:sldId id="281" r:id="rId37"/>
    <p:sldId id="282" r:id="rId38"/>
    <p:sldId id="283" r:id="rId39"/>
    <p:sldId id="284" r:id="rId40"/>
    <p:sldId id="285" r:id="rId41"/>
    <p:sldId id="286" r:id="rId42"/>
    <p:sldId id="287" r:id="rId43"/>
    <p:sldId id="28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54"/>
    <p:restoredTop sz="94637"/>
  </p:normalViewPr>
  <p:slideViewPr>
    <p:cSldViewPr snapToGrid="0" snapToObjects="1">
      <p:cViewPr varScale="1">
        <p:scale>
          <a:sx n="169" d="100"/>
          <a:sy n="169" d="100"/>
        </p:scale>
        <p:origin x="21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DBE5E-E419-5F45-B3A7-4FE6F6C40EBF}" type="datetimeFigureOut">
              <a:rPr lang="en-US" smtClean="0"/>
              <a:t>9/25/23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B6605-2647-3B40-B652-7C50E10290EE}" type="slidenum">
              <a:rPr lang="en-US" smtClean="0"/>
              <a:t>‹#›</a:t>
            </a:fld>
            <a:endParaRPr lang="en-US"/>
          </a:p>
        </p:txBody>
      </p:sp>
    </p:spTree>
    <p:extLst>
      <p:ext uri="{BB962C8B-B14F-4D97-AF65-F5344CB8AC3E}">
        <p14:creationId xmlns:p14="http://schemas.microsoft.com/office/powerpoint/2010/main" val="16754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4984-4118-8747-B0C2-EBD289B0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236681-FF39-9E45-95B5-9AB050018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42F11-E952-5C47-A580-2A3CB4934E08}"/>
              </a:ext>
            </a:extLst>
          </p:cNvPr>
          <p:cNvSpPr>
            <a:spLocks noGrp="1"/>
          </p:cNvSpPr>
          <p:nvPr>
            <p:ph type="dt" sz="half" idx="10"/>
          </p:nvPr>
        </p:nvSpPr>
        <p:spPr/>
        <p:txBody>
          <a:bodyPr/>
          <a:lstStyle/>
          <a:p>
            <a:fld id="{948E04A4-4003-6548-8AE3-66436D9CDD4C}" type="datetime1">
              <a:rPr lang="en-US" smtClean="0"/>
              <a:t>9/25/23</a:t>
            </a:fld>
            <a:endParaRPr lang="en-US"/>
          </a:p>
        </p:txBody>
      </p:sp>
      <p:sp>
        <p:nvSpPr>
          <p:cNvPr id="5" name="Footer Placeholder 4">
            <a:extLst>
              <a:ext uri="{FF2B5EF4-FFF2-40B4-BE49-F238E27FC236}">
                <a16:creationId xmlns:a16="http://schemas.microsoft.com/office/drawing/2014/main" id="{5E601104-7204-D34F-9BB8-26B3AA871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A6298-7042-9E47-AE6B-CB74E84CF632}"/>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32820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6AB5-FE50-4C44-9FB1-D2FCF89E1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891E6-4B9D-4C48-8319-DAE6D37D7D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51C3-9DC5-9E4F-B94A-0D5EAEF7E0C8}"/>
              </a:ext>
            </a:extLst>
          </p:cNvPr>
          <p:cNvSpPr>
            <a:spLocks noGrp="1"/>
          </p:cNvSpPr>
          <p:nvPr>
            <p:ph type="dt" sz="half" idx="10"/>
          </p:nvPr>
        </p:nvSpPr>
        <p:spPr/>
        <p:txBody>
          <a:bodyPr/>
          <a:lstStyle/>
          <a:p>
            <a:fld id="{EE2019BE-0AC7-DC46-A575-93DF8F6CA3F5}" type="datetime1">
              <a:rPr lang="en-US" smtClean="0"/>
              <a:t>9/25/23</a:t>
            </a:fld>
            <a:endParaRPr lang="en-US"/>
          </a:p>
        </p:txBody>
      </p:sp>
      <p:sp>
        <p:nvSpPr>
          <p:cNvPr id="5" name="Footer Placeholder 4">
            <a:extLst>
              <a:ext uri="{FF2B5EF4-FFF2-40B4-BE49-F238E27FC236}">
                <a16:creationId xmlns:a16="http://schemas.microsoft.com/office/drawing/2014/main" id="{C8009184-C590-DE4B-B6C6-460DC147F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5D054-0EE7-1340-BD31-9E0241BA41D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42226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DC36C-63B5-BC4B-8119-B5E97FA1D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A65737-3951-7C49-AD58-A4DECB3B12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8F19E-A9C3-5B45-AD90-6D42C0F90E59}"/>
              </a:ext>
            </a:extLst>
          </p:cNvPr>
          <p:cNvSpPr>
            <a:spLocks noGrp="1"/>
          </p:cNvSpPr>
          <p:nvPr>
            <p:ph type="dt" sz="half" idx="10"/>
          </p:nvPr>
        </p:nvSpPr>
        <p:spPr/>
        <p:txBody>
          <a:bodyPr/>
          <a:lstStyle/>
          <a:p>
            <a:fld id="{00851F53-D676-FE40-ABA5-DBAE16227D38}" type="datetime1">
              <a:rPr lang="en-US" smtClean="0"/>
              <a:t>9/25/23</a:t>
            </a:fld>
            <a:endParaRPr lang="en-US"/>
          </a:p>
        </p:txBody>
      </p:sp>
      <p:sp>
        <p:nvSpPr>
          <p:cNvPr id="5" name="Footer Placeholder 4">
            <a:extLst>
              <a:ext uri="{FF2B5EF4-FFF2-40B4-BE49-F238E27FC236}">
                <a16:creationId xmlns:a16="http://schemas.microsoft.com/office/drawing/2014/main" id="{0894A5AC-D5AC-A245-BCEC-C250539BF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B42FD-B5DD-5B4F-81E4-E8A0428CB0F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6732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3337-E5EF-6E4D-92AD-5EDC8759B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372CE-D5BD-1949-9161-D99EB84B1A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5650A-5229-ED4E-8B1D-E20161D63DA8}"/>
              </a:ext>
            </a:extLst>
          </p:cNvPr>
          <p:cNvSpPr>
            <a:spLocks noGrp="1"/>
          </p:cNvSpPr>
          <p:nvPr>
            <p:ph type="dt" sz="half" idx="10"/>
          </p:nvPr>
        </p:nvSpPr>
        <p:spPr/>
        <p:txBody>
          <a:bodyPr/>
          <a:lstStyle/>
          <a:p>
            <a:fld id="{4CFAACB6-81A8-BD4F-AEFD-B577FC80DFD3}" type="datetime1">
              <a:rPr lang="en-US" smtClean="0"/>
              <a:t>9/25/23</a:t>
            </a:fld>
            <a:endParaRPr lang="en-US"/>
          </a:p>
        </p:txBody>
      </p:sp>
      <p:sp>
        <p:nvSpPr>
          <p:cNvPr id="5" name="Footer Placeholder 4">
            <a:extLst>
              <a:ext uri="{FF2B5EF4-FFF2-40B4-BE49-F238E27FC236}">
                <a16:creationId xmlns:a16="http://schemas.microsoft.com/office/drawing/2014/main" id="{D55401E8-63E3-7D49-A562-2F7C2AD6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76604-6807-F443-B81C-D7365F3741A9}"/>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6108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E850-C8CD-F34D-AB50-DF2D01E9D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D01047-1DB3-EE49-A494-A21C0E8D9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DBE3B5-74C0-6846-9CF9-70E5EBF9D009}"/>
              </a:ext>
            </a:extLst>
          </p:cNvPr>
          <p:cNvSpPr>
            <a:spLocks noGrp="1"/>
          </p:cNvSpPr>
          <p:nvPr>
            <p:ph type="dt" sz="half" idx="10"/>
          </p:nvPr>
        </p:nvSpPr>
        <p:spPr/>
        <p:txBody>
          <a:bodyPr/>
          <a:lstStyle/>
          <a:p>
            <a:fld id="{E403300F-7B99-7E4C-812A-BA6837A335A0}" type="datetime1">
              <a:rPr lang="en-US" smtClean="0"/>
              <a:t>9/25/23</a:t>
            </a:fld>
            <a:endParaRPr lang="en-US"/>
          </a:p>
        </p:txBody>
      </p:sp>
      <p:sp>
        <p:nvSpPr>
          <p:cNvPr id="5" name="Footer Placeholder 4">
            <a:extLst>
              <a:ext uri="{FF2B5EF4-FFF2-40B4-BE49-F238E27FC236}">
                <a16:creationId xmlns:a16="http://schemas.microsoft.com/office/drawing/2014/main" id="{AB388720-5F76-744B-A9F3-A4BF33219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3D889-AF03-B545-BCF7-E096BC1498B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22665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AC61-DD17-CC4D-A18E-4981A145C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8EB9F-C899-6E49-B00B-0A5CD39075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FB466-AF82-E64C-BCC1-D2A72562E1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820E5-3374-2447-ABBC-BC8B7A300C96}"/>
              </a:ext>
            </a:extLst>
          </p:cNvPr>
          <p:cNvSpPr>
            <a:spLocks noGrp="1"/>
          </p:cNvSpPr>
          <p:nvPr>
            <p:ph type="dt" sz="half" idx="10"/>
          </p:nvPr>
        </p:nvSpPr>
        <p:spPr/>
        <p:txBody>
          <a:bodyPr/>
          <a:lstStyle/>
          <a:p>
            <a:fld id="{318E634A-66CB-8741-98C0-678DB4B8FFDE}" type="datetime1">
              <a:rPr lang="en-US" smtClean="0"/>
              <a:t>9/25/23</a:t>
            </a:fld>
            <a:endParaRPr lang="en-US"/>
          </a:p>
        </p:txBody>
      </p:sp>
      <p:sp>
        <p:nvSpPr>
          <p:cNvPr id="6" name="Footer Placeholder 5">
            <a:extLst>
              <a:ext uri="{FF2B5EF4-FFF2-40B4-BE49-F238E27FC236}">
                <a16:creationId xmlns:a16="http://schemas.microsoft.com/office/drawing/2014/main" id="{D90CFA28-BC15-4D4E-9128-370B17B66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B2C99-B089-E24B-9F42-E87740256BAB}"/>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09778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FA90-E5C7-1347-946A-87AFAE9FF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4FD8B8-12C1-2A46-ACEB-501A8398A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10E0A4-B503-E848-970D-69E15A5E5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2C61C-2154-D14D-8D93-32867206F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0BF20E-0898-B64D-AD30-8023CCFA43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3E23AB-182A-BD4F-B01B-7E4E8DFFEA83}"/>
              </a:ext>
            </a:extLst>
          </p:cNvPr>
          <p:cNvSpPr>
            <a:spLocks noGrp="1"/>
          </p:cNvSpPr>
          <p:nvPr>
            <p:ph type="dt" sz="half" idx="10"/>
          </p:nvPr>
        </p:nvSpPr>
        <p:spPr/>
        <p:txBody>
          <a:bodyPr/>
          <a:lstStyle/>
          <a:p>
            <a:fld id="{B97128FC-1C82-D942-9634-A41AE1C94E9A}" type="datetime1">
              <a:rPr lang="en-US" smtClean="0"/>
              <a:t>9/25/23</a:t>
            </a:fld>
            <a:endParaRPr lang="en-US"/>
          </a:p>
        </p:txBody>
      </p:sp>
      <p:sp>
        <p:nvSpPr>
          <p:cNvPr id="8" name="Footer Placeholder 7">
            <a:extLst>
              <a:ext uri="{FF2B5EF4-FFF2-40B4-BE49-F238E27FC236}">
                <a16:creationId xmlns:a16="http://schemas.microsoft.com/office/drawing/2014/main" id="{06E4C60B-7293-6243-BB3D-7F12D4F72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32693-DAFC-BB4A-B629-B59F1F6C7F8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0138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0240-6AEE-2F4A-8E45-F7325DC51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7F788B-5D39-EC41-8A41-29C440E6DBC0}"/>
              </a:ext>
            </a:extLst>
          </p:cNvPr>
          <p:cNvSpPr>
            <a:spLocks noGrp="1"/>
          </p:cNvSpPr>
          <p:nvPr>
            <p:ph type="dt" sz="half" idx="10"/>
          </p:nvPr>
        </p:nvSpPr>
        <p:spPr/>
        <p:txBody>
          <a:bodyPr/>
          <a:lstStyle/>
          <a:p>
            <a:fld id="{13A55C2C-1A23-CF4A-B7D4-67622D5154EE}" type="datetime1">
              <a:rPr lang="en-US" smtClean="0"/>
              <a:t>9/25/23</a:t>
            </a:fld>
            <a:endParaRPr lang="en-US"/>
          </a:p>
        </p:txBody>
      </p:sp>
      <p:sp>
        <p:nvSpPr>
          <p:cNvPr id="4" name="Footer Placeholder 3">
            <a:extLst>
              <a:ext uri="{FF2B5EF4-FFF2-40B4-BE49-F238E27FC236}">
                <a16:creationId xmlns:a16="http://schemas.microsoft.com/office/drawing/2014/main" id="{4245A533-B171-3A4A-A0E8-306BD72A1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392D3-DE32-8E42-90E6-FA346869EE0D}"/>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64562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E7ADD-2240-AA47-ACBB-CEB2F879CD5C}"/>
              </a:ext>
            </a:extLst>
          </p:cNvPr>
          <p:cNvSpPr>
            <a:spLocks noGrp="1"/>
          </p:cNvSpPr>
          <p:nvPr>
            <p:ph type="dt" sz="half" idx="10"/>
          </p:nvPr>
        </p:nvSpPr>
        <p:spPr/>
        <p:txBody>
          <a:bodyPr/>
          <a:lstStyle/>
          <a:p>
            <a:fld id="{5B66B04F-4466-E44A-9FA3-34EBBD439293}" type="datetime1">
              <a:rPr lang="en-US" smtClean="0"/>
              <a:t>9/25/23</a:t>
            </a:fld>
            <a:endParaRPr lang="en-US"/>
          </a:p>
        </p:txBody>
      </p:sp>
      <p:sp>
        <p:nvSpPr>
          <p:cNvPr id="3" name="Footer Placeholder 2">
            <a:extLst>
              <a:ext uri="{FF2B5EF4-FFF2-40B4-BE49-F238E27FC236}">
                <a16:creationId xmlns:a16="http://schemas.microsoft.com/office/drawing/2014/main" id="{0C43FE55-B886-A74F-B284-82D2612BBF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8B0B6-7F80-8543-BB05-DAA19EEA5234}"/>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86239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13B8-BD86-C441-8953-B1617735E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2B3BB-85CF-2944-AA33-12EB58828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BCBA4C-3258-3F47-9E57-B695187C0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F4563-6B29-2643-9F0E-8160848AC7E5}"/>
              </a:ext>
            </a:extLst>
          </p:cNvPr>
          <p:cNvSpPr>
            <a:spLocks noGrp="1"/>
          </p:cNvSpPr>
          <p:nvPr>
            <p:ph type="dt" sz="half" idx="10"/>
          </p:nvPr>
        </p:nvSpPr>
        <p:spPr/>
        <p:txBody>
          <a:bodyPr/>
          <a:lstStyle/>
          <a:p>
            <a:fld id="{C6273DEE-88D9-7E47-B8A4-68A832E63122}" type="datetime1">
              <a:rPr lang="en-US" smtClean="0"/>
              <a:t>9/25/23</a:t>
            </a:fld>
            <a:endParaRPr lang="en-US"/>
          </a:p>
        </p:txBody>
      </p:sp>
      <p:sp>
        <p:nvSpPr>
          <p:cNvPr id="6" name="Footer Placeholder 5">
            <a:extLst>
              <a:ext uri="{FF2B5EF4-FFF2-40B4-BE49-F238E27FC236}">
                <a16:creationId xmlns:a16="http://schemas.microsoft.com/office/drawing/2014/main" id="{82EAB82C-387A-9844-9407-160C6B7EA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CF00B-9F29-1649-8DF6-45963F9510D7}"/>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2677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D9E7-50C9-3A4E-8500-62BFD2040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451F11-396D-4E48-A23E-3E53AD0190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48279-D300-C146-9564-1BCC387E8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D9401A-D6CB-DF4A-9E9D-C5788079DC07}"/>
              </a:ext>
            </a:extLst>
          </p:cNvPr>
          <p:cNvSpPr>
            <a:spLocks noGrp="1"/>
          </p:cNvSpPr>
          <p:nvPr>
            <p:ph type="dt" sz="half" idx="10"/>
          </p:nvPr>
        </p:nvSpPr>
        <p:spPr/>
        <p:txBody>
          <a:bodyPr/>
          <a:lstStyle/>
          <a:p>
            <a:fld id="{C44D91F8-5E50-A74F-9748-543CB9B8AE92}" type="datetime1">
              <a:rPr lang="en-US" smtClean="0"/>
              <a:t>9/25/23</a:t>
            </a:fld>
            <a:endParaRPr lang="en-US"/>
          </a:p>
        </p:txBody>
      </p:sp>
      <p:sp>
        <p:nvSpPr>
          <p:cNvPr id="6" name="Footer Placeholder 5">
            <a:extLst>
              <a:ext uri="{FF2B5EF4-FFF2-40B4-BE49-F238E27FC236}">
                <a16:creationId xmlns:a16="http://schemas.microsoft.com/office/drawing/2014/main" id="{DAA26F07-4629-D24D-8A3F-8D250627D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B93BE-7C1F-F54B-858A-09C0E6B04C43}"/>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78948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606BF-FDF4-8448-839A-D9686C534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97A53F-D888-A34A-ADE1-9F198DADD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6E694-8407-A343-83F6-FE3CB371B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49D46-A614-7D4E-9947-354A5EB5984D}" type="datetime1">
              <a:rPr lang="en-US" smtClean="0"/>
              <a:t>9/25/23</a:t>
            </a:fld>
            <a:endParaRPr lang="en-US"/>
          </a:p>
        </p:txBody>
      </p:sp>
      <p:sp>
        <p:nvSpPr>
          <p:cNvPr id="5" name="Footer Placeholder 4">
            <a:extLst>
              <a:ext uri="{FF2B5EF4-FFF2-40B4-BE49-F238E27FC236}">
                <a16:creationId xmlns:a16="http://schemas.microsoft.com/office/drawing/2014/main" id="{9E2890F4-358F-E94D-8FAA-6AB733878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6AEE3-5FE2-F847-A49E-0D6A5CA8F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B1D93-DC19-4A40-9406-30747714C3D7}" type="slidenum">
              <a:rPr lang="en-US" smtClean="0"/>
              <a:t>‹#›</a:t>
            </a:fld>
            <a:endParaRPr lang="en-US"/>
          </a:p>
        </p:txBody>
      </p:sp>
    </p:spTree>
    <p:extLst>
      <p:ext uri="{BB962C8B-B14F-4D97-AF65-F5344CB8AC3E}">
        <p14:creationId xmlns:p14="http://schemas.microsoft.com/office/powerpoint/2010/main" val="379853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2.png"/><Relationship Id="rId12"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9DE0FA-BEA0-B84F-BC2F-A991B620C0E4}"/>
              </a:ext>
            </a:extLst>
          </p:cNvPr>
          <p:cNvSpPr txBox="1"/>
          <p:nvPr/>
        </p:nvSpPr>
        <p:spPr>
          <a:xfrm>
            <a:off x="4563454" y="529839"/>
            <a:ext cx="1586653" cy="369332"/>
          </a:xfrm>
          <a:prstGeom prst="rect">
            <a:avLst/>
          </a:prstGeom>
          <a:noFill/>
        </p:spPr>
        <p:txBody>
          <a:bodyPr wrap="none" rtlCol="0">
            <a:spAutoFit/>
          </a:bodyPr>
          <a:lstStyle/>
          <a:p>
            <a:r>
              <a:rPr lang="en-US" b="1" dirty="0"/>
              <a:t>Phase Stability</a:t>
            </a:r>
          </a:p>
        </p:txBody>
      </p:sp>
      <p:pic>
        <p:nvPicPr>
          <p:cNvPr id="5" name="Picture 4">
            <a:extLst>
              <a:ext uri="{FF2B5EF4-FFF2-40B4-BE49-F238E27FC236}">
                <a16:creationId xmlns:a16="http://schemas.microsoft.com/office/drawing/2014/main" id="{F9D7118C-7378-6C45-A602-5B0A0A7A8B46}"/>
              </a:ext>
            </a:extLst>
          </p:cNvPr>
          <p:cNvPicPr>
            <a:picLocks noChangeAspect="1"/>
          </p:cNvPicPr>
          <p:nvPr/>
        </p:nvPicPr>
        <p:blipFill>
          <a:blip r:embed="rId2"/>
          <a:stretch>
            <a:fillRect/>
          </a:stretch>
        </p:blipFill>
        <p:spPr>
          <a:xfrm>
            <a:off x="2785927" y="2330619"/>
            <a:ext cx="5595359" cy="2644220"/>
          </a:xfrm>
          <a:prstGeom prst="rect">
            <a:avLst/>
          </a:prstGeom>
        </p:spPr>
      </p:pic>
      <p:sp>
        <p:nvSpPr>
          <p:cNvPr id="6" name="Slide Number Placeholder 5">
            <a:extLst>
              <a:ext uri="{FF2B5EF4-FFF2-40B4-BE49-F238E27FC236}">
                <a16:creationId xmlns:a16="http://schemas.microsoft.com/office/drawing/2014/main" id="{2119D58F-A5E3-D24F-B9A9-6533113E97B5}"/>
              </a:ext>
            </a:extLst>
          </p:cNvPr>
          <p:cNvSpPr>
            <a:spLocks noGrp="1"/>
          </p:cNvSpPr>
          <p:nvPr>
            <p:ph type="sldNum" sz="quarter" idx="12"/>
          </p:nvPr>
        </p:nvSpPr>
        <p:spPr/>
        <p:txBody>
          <a:bodyPr/>
          <a:lstStyle/>
          <a:p>
            <a:fld id="{87AB1D93-DC19-4A40-9406-30747714C3D7}" type="slidenum">
              <a:rPr lang="en-US" smtClean="0"/>
              <a:t>1</a:t>
            </a:fld>
            <a:endParaRPr lang="en-US"/>
          </a:p>
        </p:txBody>
      </p:sp>
      <p:pic>
        <p:nvPicPr>
          <p:cNvPr id="7" name="Picture 6">
            <a:extLst>
              <a:ext uri="{FF2B5EF4-FFF2-40B4-BE49-F238E27FC236}">
                <a16:creationId xmlns:a16="http://schemas.microsoft.com/office/drawing/2014/main" id="{56D051F1-0C6C-1C4C-BF0A-AFBBB6B65C0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5E4395-190A-D9CD-5CAE-69EE258C4D2F}"/>
              </a:ext>
            </a:extLst>
          </p:cNvPr>
          <p:cNvSpPr txBox="1"/>
          <p:nvPr/>
        </p:nvSpPr>
        <p:spPr>
          <a:xfrm>
            <a:off x="4563454" y="529839"/>
            <a:ext cx="1563248" cy="369332"/>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Phase Stability</a:t>
            </a:r>
          </a:p>
        </p:txBody>
      </p:sp>
    </p:spTree>
    <p:extLst>
      <p:ext uri="{BB962C8B-B14F-4D97-AF65-F5344CB8AC3E}">
        <p14:creationId xmlns:p14="http://schemas.microsoft.com/office/powerpoint/2010/main" val="133827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A1109-6946-EE4B-926B-29C67521F922}"/>
              </a:ext>
            </a:extLst>
          </p:cNvPr>
          <p:cNvSpPr>
            <a:spLocks noGrp="1"/>
          </p:cNvSpPr>
          <p:nvPr>
            <p:ph type="sldNum" sz="quarter" idx="12"/>
          </p:nvPr>
        </p:nvSpPr>
        <p:spPr/>
        <p:txBody>
          <a:bodyPr/>
          <a:lstStyle/>
          <a:p>
            <a:fld id="{87AB1D93-DC19-4A40-9406-30747714C3D7}" type="slidenum">
              <a:rPr lang="en-US" smtClean="0"/>
              <a:t>10</a:t>
            </a:fld>
            <a:endParaRPr lang="en-US"/>
          </a:p>
        </p:txBody>
      </p:sp>
      <p:pic>
        <p:nvPicPr>
          <p:cNvPr id="3" name="Picture 2">
            <a:extLst>
              <a:ext uri="{FF2B5EF4-FFF2-40B4-BE49-F238E27FC236}">
                <a16:creationId xmlns:a16="http://schemas.microsoft.com/office/drawing/2014/main" id="{C8E87C3B-866A-7A40-9AF6-C57242772826}"/>
              </a:ext>
            </a:extLst>
          </p:cNvPr>
          <p:cNvPicPr>
            <a:picLocks noChangeAspect="1"/>
          </p:cNvPicPr>
          <p:nvPr/>
        </p:nvPicPr>
        <p:blipFill>
          <a:blip r:embed="rId2"/>
          <a:stretch>
            <a:fillRect/>
          </a:stretch>
        </p:blipFill>
        <p:spPr>
          <a:xfrm>
            <a:off x="2869904" y="1202227"/>
            <a:ext cx="5479338" cy="887825"/>
          </a:xfrm>
          <a:prstGeom prst="rect">
            <a:avLst/>
          </a:prstGeom>
        </p:spPr>
      </p:pic>
      <p:sp>
        <p:nvSpPr>
          <p:cNvPr id="4" name="TextBox 3">
            <a:extLst>
              <a:ext uri="{FF2B5EF4-FFF2-40B4-BE49-F238E27FC236}">
                <a16:creationId xmlns:a16="http://schemas.microsoft.com/office/drawing/2014/main" id="{78A11D80-90BF-524E-956B-78A523E09FC1}"/>
              </a:ext>
            </a:extLst>
          </p:cNvPr>
          <p:cNvSpPr txBox="1"/>
          <p:nvPr/>
        </p:nvSpPr>
        <p:spPr>
          <a:xfrm>
            <a:off x="2289162" y="339413"/>
            <a:ext cx="7051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Affinity as a Taylor series in the reaction coordinate </a:t>
            </a:r>
          </a:p>
        </p:txBody>
      </p:sp>
      <p:sp>
        <p:nvSpPr>
          <p:cNvPr id="5" name="TextBox 4">
            <a:extLst>
              <a:ext uri="{FF2B5EF4-FFF2-40B4-BE49-F238E27FC236}">
                <a16:creationId xmlns:a16="http://schemas.microsoft.com/office/drawing/2014/main" id="{78140509-3745-A940-9E76-41BC3783DD3F}"/>
              </a:ext>
            </a:extLst>
          </p:cNvPr>
          <p:cNvSpPr txBox="1"/>
          <p:nvPr/>
        </p:nvSpPr>
        <p:spPr>
          <a:xfrm>
            <a:off x="4503634" y="2597921"/>
            <a:ext cx="5360314" cy="369332"/>
          </a:xfrm>
          <a:prstGeom prst="rect">
            <a:avLst/>
          </a:prstGeom>
          <a:noFill/>
        </p:spPr>
        <p:txBody>
          <a:bodyPr wrap="none" rtlCol="0">
            <a:spAutoFit/>
          </a:bodyPr>
          <a:lstStyle/>
          <a:p>
            <a:r>
              <a:rPr lang="en-US" dirty="0">
                <a:latin typeface="Symbol" pitchFamily="2" charset="2"/>
              </a:rPr>
              <a:t>z</a:t>
            </a:r>
            <a:r>
              <a:rPr lang="en-US" dirty="0"/>
              <a:t> </a:t>
            </a:r>
            <a:r>
              <a:rPr lang="en-US" dirty="0">
                <a:latin typeface="Times New Roman" panose="02020603050405020304" pitchFamily="18" charset="0"/>
                <a:cs typeface="Times New Roman" panose="02020603050405020304" pitchFamily="18" charset="0"/>
              </a:rPr>
              <a:t>is a fluctuation in a reaction coordinate</a:t>
            </a:r>
            <a:r>
              <a:rPr lang="en-US" dirty="0"/>
              <a:t>, T, p, m, </a:t>
            </a:r>
            <a:r>
              <a:rPr lang="en-US" dirty="0">
                <a:latin typeface="Symbol" pitchFamily="2" charset="2"/>
              </a:rPr>
              <a:t>x</a:t>
            </a:r>
            <a:r>
              <a:rPr lang="en-US" dirty="0"/>
              <a:t>, etc.</a:t>
            </a:r>
          </a:p>
        </p:txBody>
      </p:sp>
      <p:pic>
        <p:nvPicPr>
          <p:cNvPr id="6" name="Picture 5">
            <a:extLst>
              <a:ext uri="{FF2B5EF4-FFF2-40B4-BE49-F238E27FC236}">
                <a16:creationId xmlns:a16="http://schemas.microsoft.com/office/drawing/2014/main" id="{C920D593-4FEB-2846-AE7F-33D3077622F8}"/>
              </a:ext>
            </a:extLst>
          </p:cNvPr>
          <p:cNvPicPr>
            <a:picLocks noChangeAspect="1"/>
          </p:cNvPicPr>
          <p:nvPr/>
        </p:nvPicPr>
        <p:blipFill>
          <a:blip r:embed="rId3"/>
          <a:stretch>
            <a:fillRect/>
          </a:stretch>
        </p:blipFill>
        <p:spPr>
          <a:xfrm>
            <a:off x="10191572" y="2409915"/>
            <a:ext cx="1162228" cy="871671"/>
          </a:xfrm>
          <a:prstGeom prst="rect">
            <a:avLst/>
          </a:prstGeom>
        </p:spPr>
      </p:pic>
      <p:grpSp>
        <p:nvGrpSpPr>
          <p:cNvPr id="10" name="Group 9">
            <a:extLst>
              <a:ext uri="{FF2B5EF4-FFF2-40B4-BE49-F238E27FC236}">
                <a16:creationId xmlns:a16="http://schemas.microsoft.com/office/drawing/2014/main" id="{F28B219A-6B8F-A04B-863A-9C1E0F6B690F}"/>
              </a:ext>
            </a:extLst>
          </p:cNvPr>
          <p:cNvGrpSpPr/>
          <p:nvPr/>
        </p:nvGrpSpPr>
        <p:grpSpPr>
          <a:xfrm>
            <a:off x="3401226" y="3374829"/>
            <a:ext cx="4497385" cy="627226"/>
            <a:chOff x="3401226" y="3374829"/>
            <a:chExt cx="4497385" cy="627226"/>
          </a:xfrm>
        </p:grpSpPr>
        <p:pic>
          <p:nvPicPr>
            <p:cNvPr id="8" name="Picture 7">
              <a:extLst>
                <a:ext uri="{FF2B5EF4-FFF2-40B4-BE49-F238E27FC236}">
                  <a16:creationId xmlns:a16="http://schemas.microsoft.com/office/drawing/2014/main" id="{B3A1E5F7-C5B4-654C-885A-7FB386519ACE}"/>
                </a:ext>
              </a:extLst>
            </p:cNvPr>
            <p:cNvPicPr>
              <a:picLocks noChangeAspect="1"/>
            </p:cNvPicPr>
            <p:nvPr/>
          </p:nvPicPr>
          <p:blipFill>
            <a:blip r:embed="rId4"/>
            <a:stretch>
              <a:fillRect/>
            </a:stretch>
          </p:blipFill>
          <p:spPr>
            <a:xfrm>
              <a:off x="6610113" y="3374829"/>
              <a:ext cx="699321" cy="627226"/>
            </a:xfrm>
            <a:prstGeom prst="rect">
              <a:avLst/>
            </a:prstGeom>
          </p:spPr>
        </p:pic>
        <p:sp>
          <p:nvSpPr>
            <p:cNvPr id="9" name="TextBox 8">
              <a:extLst>
                <a:ext uri="{FF2B5EF4-FFF2-40B4-BE49-F238E27FC236}">
                  <a16:creationId xmlns:a16="http://schemas.microsoft.com/office/drawing/2014/main" id="{6C7CCBF2-AAC9-9B43-9E08-5DFAD64DFD7E}"/>
                </a:ext>
              </a:extLst>
            </p:cNvPr>
            <p:cNvSpPr txBox="1"/>
            <p:nvPr/>
          </p:nvSpPr>
          <p:spPr>
            <a:xfrm>
              <a:off x="3401226" y="3503776"/>
              <a:ext cx="44973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equilibrium, the affinity is 0 so              = 0 </a:t>
              </a:r>
            </a:p>
          </p:txBody>
        </p:sp>
      </p:grpSp>
      <p:grpSp>
        <p:nvGrpSpPr>
          <p:cNvPr id="13" name="Group 12">
            <a:extLst>
              <a:ext uri="{FF2B5EF4-FFF2-40B4-BE49-F238E27FC236}">
                <a16:creationId xmlns:a16="http://schemas.microsoft.com/office/drawing/2014/main" id="{9E730D0C-5958-9D42-B211-CCFEC7846FE0}"/>
              </a:ext>
            </a:extLst>
          </p:cNvPr>
          <p:cNvGrpSpPr/>
          <p:nvPr/>
        </p:nvGrpSpPr>
        <p:grpSpPr>
          <a:xfrm>
            <a:off x="3512321" y="4213742"/>
            <a:ext cx="4172937" cy="607286"/>
            <a:chOff x="3512321" y="4213742"/>
            <a:chExt cx="4172937" cy="607286"/>
          </a:xfrm>
        </p:grpSpPr>
        <p:sp>
          <p:nvSpPr>
            <p:cNvPr id="11" name="TextBox 10">
              <a:extLst>
                <a:ext uri="{FF2B5EF4-FFF2-40B4-BE49-F238E27FC236}">
                  <a16:creationId xmlns:a16="http://schemas.microsoft.com/office/drawing/2014/main" id="{FB2062A5-EE84-6B42-8106-D3FA7AF5E765}"/>
                </a:ext>
              </a:extLst>
            </p:cNvPr>
            <p:cNvSpPr txBox="1"/>
            <p:nvPr/>
          </p:nvSpPr>
          <p:spPr>
            <a:xfrm>
              <a:off x="3512321" y="4289989"/>
              <a:ext cx="4172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then the equilibrium is stable</a:t>
              </a:r>
            </a:p>
          </p:txBody>
        </p:sp>
        <p:pic>
          <p:nvPicPr>
            <p:cNvPr id="12" name="Picture 11">
              <a:extLst>
                <a:ext uri="{FF2B5EF4-FFF2-40B4-BE49-F238E27FC236}">
                  <a16:creationId xmlns:a16="http://schemas.microsoft.com/office/drawing/2014/main" id="{E296D55C-3935-474E-BC36-BDD171B8EFAD}"/>
                </a:ext>
              </a:extLst>
            </p:cNvPr>
            <p:cNvPicPr>
              <a:picLocks noChangeAspect="1"/>
            </p:cNvPicPr>
            <p:nvPr/>
          </p:nvPicPr>
          <p:blipFill>
            <a:blip r:embed="rId5"/>
            <a:stretch>
              <a:fillRect/>
            </a:stretch>
          </p:blipFill>
          <p:spPr>
            <a:xfrm>
              <a:off x="3847626" y="4213742"/>
              <a:ext cx="908680" cy="607286"/>
            </a:xfrm>
            <a:prstGeom prst="rect">
              <a:avLst/>
            </a:prstGeom>
          </p:spPr>
        </p:pic>
      </p:grpSp>
      <p:pic>
        <p:nvPicPr>
          <p:cNvPr id="14" name="Picture 13">
            <a:extLst>
              <a:ext uri="{FF2B5EF4-FFF2-40B4-BE49-F238E27FC236}">
                <a16:creationId xmlns:a16="http://schemas.microsoft.com/office/drawing/2014/main" id="{8C922047-E3D0-3547-84FC-41260C964FB6}"/>
              </a:ext>
            </a:extLst>
          </p:cNvPr>
          <p:cNvPicPr>
            <a:picLocks noChangeAspect="1"/>
          </p:cNvPicPr>
          <p:nvPr/>
        </p:nvPicPr>
        <p:blipFill>
          <a:blip r:embed="rId6"/>
          <a:stretch>
            <a:fillRect/>
          </a:stretch>
        </p:blipFill>
        <p:spPr>
          <a:xfrm>
            <a:off x="9982200" y="688928"/>
            <a:ext cx="964369" cy="294386"/>
          </a:xfrm>
          <a:prstGeom prst="rect">
            <a:avLst/>
          </a:prstGeom>
        </p:spPr>
      </p:pic>
    </p:spTree>
    <p:extLst>
      <p:ext uri="{BB962C8B-B14F-4D97-AF65-F5344CB8AC3E}">
        <p14:creationId xmlns:p14="http://schemas.microsoft.com/office/powerpoint/2010/main" val="72312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A6BA2-E96E-2842-AF1B-A43C8D446D7E}"/>
              </a:ext>
            </a:extLst>
          </p:cNvPr>
          <p:cNvSpPr>
            <a:spLocks noGrp="1"/>
          </p:cNvSpPr>
          <p:nvPr>
            <p:ph type="sldNum" sz="quarter" idx="12"/>
          </p:nvPr>
        </p:nvSpPr>
        <p:spPr/>
        <p:txBody>
          <a:bodyPr/>
          <a:lstStyle/>
          <a:p>
            <a:fld id="{87AB1D93-DC19-4A40-9406-30747714C3D7}" type="slidenum">
              <a:rPr lang="en-US" smtClean="0"/>
              <a:t>11</a:t>
            </a:fld>
            <a:endParaRPr lang="en-US" dirty="0"/>
          </a:p>
        </p:txBody>
      </p:sp>
      <p:sp>
        <p:nvSpPr>
          <p:cNvPr id="3" name="TextBox 2">
            <a:extLst>
              <a:ext uri="{FF2B5EF4-FFF2-40B4-BE49-F238E27FC236}">
                <a16:creationId xmlns:a16="http://schemas.microsoft.com/office/drawing/2014/main" id="{DC72AB26-3E2E-9649-BA3C-46B9A674586E}"/>
              </a:ext>
            </a:extLst>
          </p:cNvPr>
          <p:cNvSpPr txBox="1"/>
          <p:nvPr/>
        </p:nvSpPr>
        <p:spPr>
          <a:xfrm>
            <a:off x="2584605" y="169613"/>
            <a:ext cx="754725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Construction of a Phase Diagram Based on Fluctuations</a:t>
            </a:r>
          </a:p>
        </p:txBody>
      </p:sp>
      <p:sp>
        <p:nvSpPr>
          <p:cNvPr id="4" name="TextBox 3">
            <a:extLst>
              <a:ext uri="{FF2B5EF4-FFF2-40B4-BE49-F238E27FC236}">
                <a16:creationId xmlns:a16="http://schemas.microsoft.com/office/drawing/2014/main" id="{5D5C4B6F-11EE-9C41-A513-11DC2B3AFA75}"/>
              </a:ext>
            </a:extLst>
          </p:cNvPr>
          <p:cNvSpPr txBox="1"/>
          <p:nvPr/>
        </p:nvSpPr>
        <p:spPr>
          <a:xfrm>
            <a:off x="3397666" y="733066"/>
            <a:ext cx="31326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the Hildebrand Model</a:t>
            </a:r>
          </a:p>
        </p:txBody>
      </p:sp>
      <p:pic>
        <p:nvPicPr>
          <p:cNvPr id="5" name="Picture 4">
            <a:extLst>
              <a:ext uri="{FF2B5EF4-FFF2-40B4-BE49-F238E27FC236}">
                <a16:creationId xmlns:a16="http://schemas.microsoft.com/office/drawing/2014/main" id="{E54A2C46-3E85-2F4F-B106-D78901969CE1}"/>
              </a:ext>
            </a:extLst>
          </p:cNvPr>
          <p:cNvPicPr>
            <a:picLocks noChangeAspect="1"/>
          </p:cNvPicPr>
          <p:nvPr/>
        </p:nvPicPr>
        <p:blipFill>
          <a:blip r:embed="rId2"/>
          <a:stretch>
            <a:fillRect/>
          </a:stretch>
        </p:blipFill>
        <p:spPr>
          <a:xfrm>
            <a:off x="2692400" y="1110944"/>
            <a:ext cx="5140533" cy="576573"/>
          </a:xfrm>
          <a:prstGeom prst="rect">
            <a:avLst/>
          </a:prstGeom>
        </p:spPr>
      </p:pic>
      <p:pic>
        <p:nvPicPr>
          <p:cNvPr id="6" name="Picture 5">
            <a:extLst>
              <a:ext uri="{FF2B5EF4-FFF2-40B4-BE49-F238E27FC236}">
                <a16:creationId xmlns:a16="http://schemas.microsoft.com/office/drawing/2014/main" id="{80685011-F512-D246-8E25-25A4699701CE}"/>
              </a:ext>
            </a:extLst>
          </p:cNvPr>
          <p:cNvPicPr>
            <a:picLocks noChangeAspect="1"/>
          </p:cNvPicPr>
          <p:nvPr/>
        </p:nvPicPr>
        <p:blipFill>
          <a:blip r:embed="rId3"/>
          <a:stretch>
            <a:fillRect/>
          </a:stretch>
        </p:blipFill>
        <p:spPr>
          <a:xfrm>
            <a:off x="5185814" y="1724376"/>
            <a:ext cx="1544712" cy="243379"/>
          </a:xfrm>
          <a:prstGeom prst="rect">
            <a:avLst/>
          </a:prstGeom>
        </p:spPr>
      </p:pic>
      <p:sp>
        <p:nvSpPr>
          <p:cNvPr id="7" name="TextBox 6">
            <a:extLst>
              <a:ext uri="{FF2B5EF4-FFF2-40B4-BE49-F238E27FC236}">
                <a16:creationId xmlns:a16="http://schemas.microsoft.com/office/drawing/2014/main" id="{DC66636A-AFE6-0249-BC61-078E194D38EA}"/>
              </a:ext>
            </a:extLst>
          </p:cNvPr>
          <p:cNvSpPr txBox="1"/>
          <p:nvPr/>
        </p:nvSpPr>
        <p:spPr>
          <a:xfrm>
            <a:off x="3585672" y="2124829"/>
            <a:ext cx="3736920"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phase equilibria is defined by </a:t>
            </a:r>
          </a:p>
        </p:txBody>
      </p:sp>
      <p:pic>
        <p:nvPicPr>
          <p:cNvPr id="8" name="Picture 7">
            <a:extLst>
              <a:ext uri="{FF2B5EF4-FFF2-40B4-BE49-F238E27FC236}">
                <a16:creationId xmlns:a16="http://schemas.microsoft.com/office/drawing/2014/main" id="{605570B6-94FD-4A4B-8EE5-E7D92EB6E52F}"/>
              </a:ext>
            </a:extLst>
          </p:cNvPr>
          <p:cNvPicPr>
            <a:picLocks noChangeAspect="1"/>
          </p:cNvPicPr>
          <p:nvPr/>
        </p:nvPicPr>
        <p:blipFill>
          <a:blip r:embed="rId4"/>
          <a:stretch>
            <a:fillRect/>
          </a:stretch>
        </p:blipFill>
        <p:spPr>
          <a:xfrm>
            <a:off x="3585672" y="2573850"/>
            <a:ext cx="3563359" cy="609522"/>
          </a:xfrm>
          <a:prstGeom prst="rect">
            <a:avLst/>
          </a:prstGeom>
        </p:spPr>
      </p:pic>
      <p:pic>
        <p:nvPicPr>
          <p:cNvPr id="9" name="Picture 8">
            <a:extLst>
              <a:ext uri="{FF2B5EF4-FFF2-40B4-BE49-F238E27FC236}">
                <a16:creationId xmlns:a16="http://schemas.microsoft.com/office/drawing/2014/main" id="{DDC4CD8C-15DA-1F44-BFFF-D2B05D245A93}"/>
              </a:ext>
            </a:extLst>
          </p:cNvPr>
          <p:cNvPicPr>
            <a:picLocks noChangeAspect="1"/>
          </p:cNvPicPr>
          <p:nvPr/>
        </p:nvPicPr>
        <p:blipFill>
          <a:blip r:embed="rId5"/>
          <a:stretch>
            <a:fillRect/>
          </a:stretch>
        </p:blipFill>
        <p:spPr>
          <a:xfrm>
            <a:off x="3645966" y="3263061"/>
            <a:ext cx="1895564" cy="656879"/>
          </a:xfrm>
          <a:prstGeom prst="rect">
            <a:avLst/>
          </a:prstGeom>
        </p:spPr>
      </p:pic>
      <p:sp>
        <p:nvSpPr>
          <p:cNvPr id="10" name="TextBox 9">
            <a:extLst>
              <a:ext uri="{FF2B5EF4-FFF2-40B4-BE49-F238E27FC236}">
                <a16:creationId xmlns:a16="http://schemas.microsoft.com/office/drawing/2014/main" id="{3B309ABD-2C71-6D42-A6AD-C6E3D78FC889}"/>
              </a:ext>
            </a:extLst>
          </p:cNvPr>
          <p:cNvSpPr txBox="1"/>
          <p:nvPr/>
        </p:nvSpPr>
        <p:spPr>
          <a:xfrm>
            <a:off x="6250010" y="3406834"/>
            <a:ext cx="2880469"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d(ln(x)) = dx/x</a:t>
            </a:r>
            <a:endParaRPr lang="en-US" baseline="-25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EF862BE-00F0-DB4E-8E9F-2DE1FAC2AEDF}"/>
              </a:ext>
            </a:extLst>
          </p:cNvPr>
          <p:cNvSpPr txBox="1"/>
          <p:nvPr/>
        </p:nvSpPr>
        <p:spPr>
          <a:xfrm>
            <a:off x="4308626" y="3999628"/>
            <a:ext cx="23134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Spinodal is defined by </a:t>
            </a:r>
          </a:p>
        </p:txBody>
      </p:sp>
      <p:pic>
        <p:nvPicPr>
          <p:cNvPr id="12" name="Picture 11">
            <a:extLst>
              <a:ext uri="{FF2B5EF4-FFF2-40B4-BE49-F238E27FC236}">
                <a16:creationId xmlns:a16="http://schemas.microsoft.com/office/drawing/2014/main" id="{17B6AC93-9689-9141-8914-CB25951D90CF}"/>
              </a:ext>
            </a:extLst>
          </p:cNvPr>
          <p:cNvPicPr>
            <a:picLocks noChangeAspect="1"/>
          </p:cNvPicPr>
          <p:nvPr/>
        </p:nvPicPr>
        <p:blipFill>
          <a:blip r:embed="rId6"/>
          <a:stretch>
            <a:fillRect/>
          </a:stretch>
        </p:blipFill>
        <p:spPr>
          <a:xfrm>
            <a:off x="2994147" y="4448648"/>
            <a:ext cx="2319649" cy="648853"/>
          </a:xfrm>
          <a:prstGeom prst="rect">
            <a:avLst/>
          </a:prstGeom>
        </p:spPr>
      </p:pic>
      <p:pic>
        <p:nvPicPr>
          <p:cNvPr id="13" name="Picture 12">
            <a:extLst>
              <a:ext uri="{FF2B5EF4-FFF2-40B4-BE49-F238E27FC236}">
                <a16:creationId xmlns:a16="http://schemas.microsoft.com/office/drawing/2014/main" id="{61238D3C-6028-6241-8479-BEE7C9675901}"/>
              </a:ext>
            </a:extLst>
          </p:cNvPr>
          <p:cNvPicPr>
            <a:picLocks noChangeAspect="1"/>
          </p:cNvPicPr>
          <p:nvPr/>
        </p:nvPicPr>
        <p:blipFill>
          <a:blip r:embed="rId7"/>
          <a:stretch>
            <a:fillRect/>
          </a:stretch>
        </p:blipFill>
        <p:spPr>
          <a:xfrm>
            <a:off x="6029771" y="4460900"/>
            <a:ext cx="1952799" cy="508095"/>
          </a:xfrm>
          <a:prstGeom prst="rect">
            <a:avLst/>
          </a:prstGeom>
        </p:spPr>
      </p:pic>
      <p:sp>
        <p:nvSpPr>
          <p:cNvPr id="14" name="TextBox 13">
            <a:extLst>
              <a:ext uri="{FF2B5EF4-FFF2-40B4-BE49-F238E27FC236}">
                <a16:creationId xmlns:a16="http://schemas.microsoft.com/office/drawing/2014/main" id="{8A7FE90A-8682-9D4F-B7CE-6E12CC8021E0}"/>
              </a:ext>
            </a:extLst>
          </p:cNvPr>
          <p:cNvSpPr txBox="1"/>
          <p:nvPr/>
        </p:nvSpPr>
        <p:spPr>
          <a:xfrm>
            <a:off x="4396024" y="5112224"/>
            <a:ext cx="27302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Critical Point is defined by </a:t>
            </a:r>
          </a:p>
        </p:txBody>
      </p:sp>
      <p:sp>
        <p:nvSpPr>
          <p:cNvPr id="15" name="TextBox 14">
            <a:extLst>
              <a:ext uri="{FF2B5EF4-FFF2-40B4-BE49-F238E27FC236}">
                <a16:creationId xmlns:a16="http://schemas.microsoft.com/office/drawing/2014/main" id="{FC8838D5-418A-0342-AE97-D12888565294}"/>
              </a:ext>
            </a:extLst>
          </p:cNvPr>
          <p:cNvSpPr txBox="1"/>
          <p:nvPr/>
        </p:nvSpPr>
        <p:spPr>
          <a:xfrm>
            <a:off x="3269479" y="5634236"/>
            <a:ext cx="5247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RT(1/(1-x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or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0.5</a:t>
            </a:r>
            <a:endParaRPr lang="en-US" baseline="30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9822635-E11B-9F49-B05F-6DB07D3410A5}"/>
              </a:ext>
            </a:extLst>
          </p:cNvPr>
          <p:cNvSpPr txBox="1"/>
          <p:nvPr/>
        </p:nvSpPr>
        <p:spPr>
          <a:xfrm>
            <a:off x="3132746" y="6118789"/>
            <a:ext cx="46602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Using this composition in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yields  </a:t>
            </a:r>
          </a:p>
        </p:txBody>
      </p:sp>
      <p:pic>
        <p:nvPicPr>
          <p:cNvPr id="17" name="Picture 16">
            <a:extLst>
              <a:ext uri="{FF2B5EF4-FFF2-40B4-BE49-F238E27FC236}">
                <a16:creationId xmlns:a16="http://schemas.microsoft.com/office/drawing/2014/main" id="{64D133B9-BBC0-024E-8BD8-7DDD470AF6F2}"/>
              </a:ext>
            </a:extLst>
          </p:cNvPr>
          <p:cNvPicPr>
            <a:picLocks noChangeAspect="1"/>
          </p:cNvPicPr>
          <p:nvPr/>
        </p:nvPicPr>
        <p:blipFill>
          <a:blip r:embed="rId8"/>
          <a:stretch>
            <a:fillRect/>
          </a:stretch>
        </p:blipFill>
        <p:spPr>
          <a:xfrm>
            <a:off x="7522135" y="6115794"/>
            <a:ext cx="1088465" cy="371513"/>
          </a:xfrm>
          <a:prstGeom prst="rect">
            <a:avLst/>
          </a:prstGeom>
        </p:spPr>
      </p:pic>
    </p:spTree>
    <p:extLst>
      <p:ext uri="{BB962C8B-B14F-4D97-AF65-F5344CB8AC3E}">
        <p14:creationId xmlns:p14="http://schemas.microsoft.com/office/powerpoint/2010/main" val="362180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AE594-23B7-3149-A1CB-E67B8EAB8C6C}"/>
              </a:ext>
            </a:extLst>
          </p:cNvPr>
          <p:cNvSpPr>
            <a:spLocks noGrp="1"/>
          </p:cNvSpPr>
          <p:nvPr>
            <p:ph type="sldNum" sz="quarter" idx="12"/>
          </p:nvPr>
        </p:nvSpPr>
        <p:spPr/>
        <p:txBody>
          <a:bodyPr/>
          <a:lstStyle/>
          <a:p>
            <a:fld id="{87AB1D93-DC19-4A40-9406-30747714C3D7}" type="slidenum">
              <a:rPr lang="en-US" smtClean="0"/>
              <a:t>12</a:t>
            </a:fld>
            <a:endParaRPr lang="en-US"/>
          </a:p>
        </p:txBody>
      </p:sp>
      <p:pic>
        <p:nvPicPr>
          <p:cNvPr id="3" name="Picture 2">
            <a:extLst>
              <a:ext uri="{FF2B5EF4-FFF2-40B4-BE49-F238E27FC236}">
                <a16:creationId xmlns:a16="http://schemas.microsoft.com/office/drawing/2014/main" id="{76F2905B-9E50-344F-AA30-361A873FA9C0}"/>
              </a:ext>
            </a:extLst>
          </p:cNvPr>
          <p:cNvPicPr>
            <a:picLocks noChangeAspect="1"/>
          </p:cNvPicPr>
          <p:nvPr/>
        </p:nvPicPr>
        <p:blipFill>
          <a:blip r:embed="rId2"/>
          <a:stretch>
            <a:fillRect/>
          </a:stretch>
        </p:blipFill>
        <p:spPr>
          <a:xfrm>
            <a:off x="1800213" y="1033357"/>
            <a:ext cx="8155861" cy="5550407"/>
          </a:xfrm>
          <a:prstGeom prst="rect">
            <a:avLst/>
          </a:prstGeom>
        </p:spPr>
      </p:pic>
      <p:pic>
        <p:nvPicPr>
          <p:cNvPr id="4" name="Picture 3">
            <a:extLst>
              <a:ext uri="{FF2B5EF4-FFF2-40B4-BE49-F238E27FC236}">
                <a16:creationId xmlns:a16="http://schemas.microsoft.com/office/drawing/2014/main" id="{9125F9C5-BAB6-B445-B843-E459E6FE411B}"/>
              </a:ext>
            </a:extLst>
          </p:cNvPr>
          <p:cNvPicPr>
            <a:picLocks noChangeAspect="1"/>
          </p:cNvPicPr>
          <p:nvPr/>
        </p:nvPicPr>
        <p:blipFill>
          <a:blip r:embed="rId3"/>
          <a:stretch>
            <a:fillRect/>
          </a:stretch>
        </p:blipFill>
        <p:spPr>
          <a:xfrm>
            <a:off x="2744651" y="456784"/>
            <a:ext cx="5140533" cy="576573"/>
          </a:xfrm>
          <a:prstGeom prst="rect">
            <a:avLst/>
          </a:prstGeom>
        </p:spPr>
      </p:pic>
      <p:pic>
        <p:nvPicPr>
          <p:cNvPr id="5" name="Picture 4">
            <a:extLst>
              <a:ext uri="{FF2B5EF4-FFF2-40B4-BE49-F238E27FC236}">
                <a16:creationId xmlns:a16="http://schemas.microsoft.com/office/drawing/2014/main" id="{9DE0D797-8EE0-BC4F-A6A0-59F562DCB55F}"/>
              </a:ext>
            </a:extLst>
          </p:cNvPr>
          <p:cNvPicPr>
            <a:picLocks noChangeAspect="1"/>
          </p:cNvPicPr>
          <p:nvPr/>
        </p:nvPicPr>
        <p:blipFill>
          <a:blip r:embed="rId4"/>
          <a:stretch>
            <a:fillRect/>
          </a:stretch>
        </p:blipFill>
        <p:spPr>
          <a:xfrm>
            <a:off x="8057266" y="688279"/>
            <a:ext cx="1544712" cy="243379"/>
          </a:xfrm>
          <a:prstGeom prst="rect">
            <a:avLst/>
          </a:prstGeom>
        </p:spPr>
      </p:pic>
      <p:sp>
        <p:nvSpPr>
          <p:cNvPr id="6" name="TextBox 5">
            <a:extLst>
              <a:ext uri="{FF2B5EF4-FFF2-40B4-BE49-F238E27FC236}">
                <a16:creationId xmlns:a16="http://schemas.microsoft.com/office/drawing/2014/main" id="{B2D34D56-6655-8041-B998-C9A7FB6DC0AB}"/>
              </a:ext>
            </a:extLst>
          </p:cNvPr>
          <p:cNvSpPr txBox="1"/>
          <p:nvPr/>
        </p:nvSpPr>
        <p:spPr>
          <a:xfrm>
            <a:off x="4737067" y="52573"/>
            <a:ext cx="299793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Hildebrand Equation</a:t>
            </a:r>
          </a:p>
        </p:txBody>
      </p:sp>
    </p:spTree>
    <p:extLst>
      <p:ext uri="{BB962C8B-B14F-4D97-AF65-F5344CB8AC3E}">
        <p14:creationId xmlns:p14="http://schemas.microsoft.com/office/powerpoint/2010/main" val="350751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A5F0F-5056-0844-8B47-674BE0DD1ECA}"/>
              </a:ext>
            </a:extLst>
          </p:cNvPr>
          <p:cNvSpPr>
            <a:spLocks noGrp="1"/>
          </p:cNvSpPr>
          <p:nvPr>
            <p:ph type="sldNum" sz="quarter" idx="12"/>
          </p:nvPr>
        </p:nvSpPr>
        <p:spPr/>
        <p:txBody>
          <a:bodyPr/>
          <a:lstStyle/>
          <a:p>
            <a:fld id="{87AB1D93-DC19-4A40-9406-30747714C3D7}" type="slidenum">
              <a:rPr lang="en-US" smtClean="0"/>
              <a:t>13</a:t>
            </a:fld>
            <a:endParaRPr lang="en-US"/>
          </a:p>
        </p:txBody>
      </p:sp>
      <p:sp>
        <p:nvSpPr>
          <p:cNvPr id="3" name="TextBox 2">
            <a:extLst>
              <a:ext uri="{FF2B5EF4-FFF2-40B4-BE49-F238E27FC236}">
                <a16:creationId xmlns:a16="http://schemas.microsoft.com/office/drawing/2014/main" id="{04819E83-601B-1B4D-9003-0DF99CF7111D}"/>
              </a:ext>
            </a:extLst>
          </p:cNvPr>
          <p:cNvSpPr txBox="1"/>
          <p:nvPr/>
        </p:nvSpPr>
        <p:spPr>
          <a:xfrm>
            <a:off x="1239154" y="711619"/>
            <a:ext cx="985936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a:t>
            </a:r>
            <a:r>
              <a:rPr lang="en-US" dirty="0">
                <a:latin typeface="Symbol" pitchFamily="2" charset="2"/>
              </a:rPr>
              <a:t>W</a:t>
            </a:r>
            <a:r>
              <a:rPr lang="en-US" dirty="0"/>
              <a:t> </a:t>
            </a:r>
            <a:r>
              <a:rPr lang="en-US" dirty="0">
                <a:latin typeface="Times New Roman" panose="02020603050405020304" pitchFamily="18" charset="0"/>
                <a:cs typeface="Times New Roman" panose="02020603050405020304" pitchFamily="18" charset="0"/>
              </a:rPr>
              <a:t>= -A + BT, and the entropy term is small (for polymers for instance) B is non-combinatorial entropy</a:t>
            </a:r>
          </a:p>
          <a:p>
            <a:r>
              <a:rPr lang="en-US" dirty="0">
                <a:latin typeface="Times New Roman" panose="02020603050405020304" pitchFamily="18" charset="0"/>
                <a:cs typeface="Times New Roman" panose="02020603050405020304" pitchFamily="18" charset="0"/>
              </a:rPr>
              <a:t>Phase separation occurs on heating: Lower Critical Solution Temperature (LCST)</a:t>
            </a:r>
          </a:p>
        </p:txBody>
      </p:sp>
      <p:pic>
        <p:nvPicPr>
          <p:cNvPr id="4" name="Picture 3">
            <a:extLst>
              <a:ext uri="{FF2B5EF4-FFF2-40B4-BE49-F238E27FC236}">
                <a16:creationId xmlns:a16="http://schemas.microsoft.com/office/drawing/2014/main" id="{A546A6C4-8EB2-F340-A960-DE2BB9A73A6A}"/>
              </a:ext>
            </a:extLst>
          </p:cNvPr>
          <p:cNvPicPr>
            <a:picLocks noChangeAspect="1"/>
          </p:cNvPicPr>
          <p:nvPr/>
        </p:nvPicPr>
        <p:blipFill>
          <a:blip r:embed="rId2"/>
          <a:stretch>
            <a:fillRect/>
          </a:stretch>
        </p:blipFill>
        <p:spPr>
          <a:xfrm>
            <a:off x="2705463" y="128821"/>
            <a:ext cx="5140533" cy="576573"/>
          </a:xfrm>
          <a:prstGeom prst="rect">
            <a:avLst/>
          </a:prstGeom>
        </p:spPr>
      </p:pic>
      <p:pic>
        <p:nvPicPr>
          <p:cNvPr id="5" name="Picture 4">
            <a:extLst>
              <a:ext uri="{FF2B5EF4-FFF2-40B4-BE49-F238E27FC236}">
                <a16:creationId xmlns:a16="http://schemas.microsoft.com/office/drawing/2014/main" id="{3E1DA614-BB97-974F-9C48-B666DA35322D}"/>
              </a:ext>
            </a:extLst>
          </p:cNvPr>
          <p:cNvPicPr>
            <a:picLocks noChangeAspect="1"/>
          </p:cNvPicPr>
          <p:nvPr/>
        </p:nvPicPr>
        <p:blipFill>
          <a:blip r:embed="rId3"/>
          <a:stretch>
            <a:fillRect/>
          </a:stretch>
        </p:blipFill>
        <p:spPr>
          <a:xfrm>
            <a:off x="8018078" y="360316"/>
            <a:ext cx="1544712" cy="243379"/>
          </a:xfrm>
          <a:prstGeom prst="rect">
            <a:avLst/>
          </a:prstGeom>
        </p:spPr>
      </p:pic>
      <p:grpSp>
        <p:nvGrpSpPr>
          <p:cNvPr id="9" name="Group 8">
            <a:extLst>
              <a:ext uri="{FF2B5EF4-FFF2-40B4-BE49-F238E27FC236}">
                <a16:creationId xmlns:a16="http://schemas.microsoft.com/office/drawing/2014/main" id="{20A27CA5-E54A-6745-8173-B3D575B35655}"/>
              </a:ext>
            </a:extLst>
          </p:cNvPr>
          <p:cNvGrpSpPr/>
          <p:nvPr/>
        </p:nvGrpSpPr>
        <p:grpSpPr>
          <a:xfrm>
            <a:off x="502554" y="1975938"/>
            <a:ext cx="4968654" cy="647700"/>
            <a:chOff x="502554" y="1975938"/>
            <a:chExt cx="4968654" cy="647700"/>
          </a:xfrm>
        </p:grpSpPr>
        <p:pic>
          <p:nvPicPr>
            <p:cNvPr id="7" name="Picture 6">
              <a:extLst>
                <a:ext uri="{FF2B5EF4-FFF2-40B4-BE49-F238E27FC236}">
                  <a16:creationId xmlns:a16="http://schemas.microsoft.com/office/drawing/2014/main" id="{D7CD03ED-0DB3-9648-83CC-D305C9F52CFC}"/>
                </a:ext>
              </a:extLst>
            </p:cNvPr>
            <p:cNvPicPr>
              <a:picLocks noChangeAspect="1"/>
            </p:cNvPicPr>
            <p:nvPr/>
          </p:nvPicPr>
          <p:blipFill>
            <a:blip r:embed="rId4"/>
            <a:stretch>
              <a:fillRect/>
            </a:stretch>
          </p:blipFill>
          <p:spPr>
            <a:xfrm>
              <a:off x="1229408" y="1975938"/>
              <a:ext cx="4241800" cy="647700"/>
            </a:xfrm>
            <a:prstGeom prst="rect">
              <a:avLst/>
            </a:prstGeom>
          </p:spPr>
        </p:pic>
        <p:pic>
          <p:nvPicPr>
            <p:cNvPr id="8" name="Picture 7">
              <a:extLst>
                <a:ext uri="{FF2B5EF4-FFF2-40B4-BE49-F238E27FC236}">
                  <a16:creationId xmlns:a16="http://schemas.microsoft.com/office/drawing/2014/main" id="{BB7D0300-87D0-9243-9B98-E1BE3D529D3E}"/>
                </a:ext>
              </a:extLst>
            </p:cNvPr>
            <p:cNvPicPr>
              <a:picLocks noChangeAspect="1"/>
            </p:cNvPicPr>
            <p:nvPr/>
          </p:nvPicPr>
          <p:blipFill>
            <a:blip r:embed="rId5"/>
            <a:stretch>
              <a:fillRect/>
            </a:stretch>
          </p:blipFill>
          <p:spPr>
            <a:xfrm>
              <a:off x="502554" y="2090238"/>
              <a:ext cx="736600" cy="419100"/>
            </a:xfrm>
            <a:prstGeom prst="rect">
              <a:avLst/>
            </a:prstGeom>
          </p:spPr>
        </p:pic>
      </p:grpSp>
      <p:sp>
        <p:nvSpPr>
          <p:cNvPr id="10" name="TextBox 9">
            <a:extLst>
              <a:ext uri="{FF2B5EF4-FFF2-40B4-BE49-F238E27FC236}">
                <a16:creationId xmlns:a16="http://schemas.microsoft.com/office/drawing/2014/main" id="{5C314BA6-FA58-CF4B-9B32-EEBEF4D89D2F}"/>
              </a:ext>
            </a:extLst>
          </p:cNvPr>
          <p:cNvSpPr txBox="1"/>
          <p:nvPr/>
        </p:nvSpPr>
        <p:spPr>
          <a:xfrm>
            <a:off x="1123406" y="1612982"/>
            <a:ext cx="24352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Flory-Huggins Equation</a:t>
            </a:r>
          </a:p>
        </p:txBody>
      </p:sp>
      <p:sp>
        <p:nvSpPr>
          <p:cNvPr id="11" name="TextBox 10">
            <a:extLst>
              <a:ext uri="{FF2B5EF4-FFF2-40B4-BE49-F238E27FC236}">
                <a16:creationId xmlns:a16="http://schemas.microsoft.com/office/drawing/2014/main" id="{0AE3D3E9-A4E6-C648-8587-36189C4ECFDD}"/>
              </a:ext>
            </a:extLst>
          </p:cNvPr>
          <p:cNvSpPr txBox="1"/>
          <p:nvPr/>
        </p:nvSpPr>
        <p:spPr>
          <a:xfrm>
            <a:off x="290879" y="2884895"/>
            <a:ext cx="5180329" cy="3693319"/>
          </a:xfrm>
          <a:prstGeom prst="rect">
            <a:avLst/>
          </a:prstGeom>
          <a:noFill/>
        </p:spPr>
        <p:txBody>
          <a:bodyPr wrap="square" rtlCol="0">
            <a:spAutoFit/>
          </a:bodyPr>
          <a:lstStyle/>
          <a:p>
            <a:r>
              <a:rPr lang="en-US" dirty="0" err="1">
                <a:latin typeface="Symbol" pitchFamily="2" charset="2"/>
              </a:rPr>
              <a:t>f</a:t>
            </a:r>
            <a:r>
              <a:rPr lang="en-US" baseline="-25000" dirty="0" err="1"/>
              <a:t>A</a:t>
            </a:r>
            <a:r>
              <a:rPr lang="en-US" dirty="0"/>
              <a:t> </a:t>
            </a:r>
            <a:r>
              <a:rPr lang="en-US" dirty="0">
                <a:latin typeface="Times New Roman" panose="02020603050405020304" pitchFamily="18" charset="0"/>
                <a:cs typeface="Times New Roman" panose="02020603050405020304" pitchFamily="18" charset="0"/>
              </a:rPr>
              <a:t>is the volume fraction of A</a:t>
            </a:r>
          </a:p>
          <a:p>
            <a:r>
              <a:rPr lang="en-US"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the number of “c” units in A</a:t>
            </a:r>
          </a:p>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the total number of c volume units in the system</a:t>
            </a:r>
          </a:p>
          <a:p>
            <a:r>
              <a:rPr lang="en-US" dirty="0">
                <a:latin typeface="Times New Roman" panose="02020603050405020304" pitchFamily="18" charset="0"/>
                <a:cs typeface="Times New Roman" panose="02020603050405020304" pitchFamily="18" charset="0"/>
              </a:rPr>
              <a:t>C is an average of A and B units</a:t>
            </a:r>
          </a:p>
          <a:p>
            <a:r>
              <a:rPr lang="en-US" dirty="0">
                <a:latin typeface="Times New Roman" panose="02020603050405020304" pitchFamily="18" charset="0"/>
                <a:cs typeface="Times New Roman" panose="02020603050405020304" pitchFamily="18" charset="0"/>
              </a:rPr>
              <a:t>Volume fraction has replaced mole fraction</a:t>
            </a:r>
          </a:p>
          <a:p>
            <a:pPr marL="285750" indent="-285750">
              <a:buFont typeface="Symbol" pitchFamily="2" charset="2"/>
              <a:buChar char="c"/>
            </a:pPr>
            <a:r>
              <a:rPr lang="en-US" dirty="0">
                <a:latin typeface="Times New Roman" panose="02020603050405020304" pitchFamily="18" charset="0"/>
                <a:cs typeface="Times New Roman" panose="02020603050405020304" pitchFamily="18" charset="0"/>
              </a:rPr>
              <a:t>is an average interaction energy per c site per RT</a:t>
            </a:r>
          </a:p>
          <a:p>
            <a:pPr marL="285750" indent="-285750">
              <a:buFont typeface="Symbol" pitchFamily="2" charset="2"/>
              <a:buChar char="c"/>
            </a:pPr>
            <a:r>
              <a:rPr lang="en-US" dirty="0"/>
              <a:t>~ </a:t>
            </a:r>
            <a:r>
              <a:rPr lang="en-US" dirty="0">
                <a:latin typeface="Symbol" pitchFamily="2" charset="2"/>
              </a:rPr>
              <a:t>W</a:t>
            </a:r>
            <a:r>
              <a:rPr lang="en-US" dirty="0"/>
              <a:t>/</a:t>
            </a:r>
            <a:r>
              <a:rPr lang="en-US" dirty="0">
                <a:latin typeface="Times New Roman" panose="02020603050405020304" pitchFamily="18" charset="0"/>
                <a:cs typeface="Times New Roman" panose="02020603050405020304" pitchFamily="18" charset="0"/>
              </a:rPr>
              <a:t>RT</a:t>
            </a:r>
          </a:p>
          <a:p>
            <a:endParaRPr lang="en-US" dirty="0"/>
          </a:p>
          <a:p>
            <a:r>
              <a:rPr lang="en-US" dirty="0">
                <a:latin typeface="Times New Roman" panose="02020603050405020304" pitchFamily="18" charset="0"/>
                <a:cs typeface="Times New Roman" panose="02020603050405020304" pitchFamily="18" charset="0"/>
              </a:rPr>
              <a:t>Symmetric blend 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N</a:t>
            </a:r>
            <a:r>
              <a:rPr lang="en-US" baseline="-25000"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Entropy part is small since N</a:t>
            </a:r>
            <a:r>
              <a:rPr lang="en-US" baseline="-25000"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100,000</a:t>
            </a:r>
          </a:p>
          <a:p>
            <a:r>
              <a:rPr lang="en-US" dirty="0">
                <a:latin typeface="Symbol" pitchFamily="2" charset="2"/>
              </a:rPr>
              <a:t>c </a:t>
            </a:r>
            <a:r>
              <a:rPr lang="en-US" dirty="0"/>
              <a:t>~ </a:t>
            </a:r>
            <a:r>
              <a:rPr lang="en-US" dirty="0">
                <a:latin typeface="Times New Roman" panose="02020603050405020304" pitchFamily="18" charset="0"/>
                <a:cs typeface="Times New Roman" panose="02020603050405020304" pitchFamily="18" charset="0"/>
              </a:rPr>
              <a:t>a - b/T leads to LCST behavior, “a” is non-combinatorial entropy, “b” is the enthalpy of specific interactions that leads to miscibility</a:t>
            </a:r>
          </a:p>
        </p:txBody>
      </p:sp>
      <p:grpSp>
        <p:nvGrpSpPr>
          <p:cNvPr id="14" name="Group 13">
            <a:extLst>
              <a:ext uri="{FF2B5EF4-FFF2-40B4-BE49-F238E27FC236}">
                <a16:creationId xmlns:a16="http://schemas.microsoft.com/office/drawing/2014/main" id="{B3A837C8-9343-8D4C-8A71-29D2A89396E3}"/>
              </a:ext>
            </a:extLst>
          </p:cNvPr>
          <p:cNvGrpSpPr/>
          <p:nvPr/>
        </p:nvGrpSpPr>
        <p:grpSpPr>
          <a:xfrm>
            <a:off x="6063730" y="1797648"/>
            <a:ext cx="5093740" cy="4585063"/>
            <a:chOff x="6063730" y="1797648"/>
            <a:chExt cx="5093740" cy="4585063"/>
          </a:xfrm>
        </p:grpSpPr>
        <p:pic>
          <p:nvPicPr>
            <p:cNvPr id="6" name="Picture 5">
              <a:extLst>
                <a:ext uri="{FF2B5EF4-FFF2-40B4-BE49-F238E27FC236}">
                  <a16:creationId xmlns:a16="http://schemas.microsoft.com/office/drawing/2014/main" id="{D9181731-7AFD-7143-B8A8-C7216EA1422C}"/>
                </a:ext>
              </a:extLst>
            </p:cNvPr>
            <p:cNvPicPr>
              <a:picLocks noChangeAspect="1"/>
            </p:cNvPicPr>
            <p:nvPr/>
          </p:nvPicPr>
          <p:blipFill>
            <a:blip r:embed="rId6"/>
            <a:stretch>
              <a:fillRect/>
            </a:stretch>
          </p:blipFill>
          <p:spPr>
            <a:xfrm>
              <a:off x="6063730" y="1797648"/>
              <a:ext cx="5093740" cy="4585063"/>
            </a:xfrm>
            <a:prstGeom prst="rect">
              <a:avLst/>
            </a:prstGeom>
          </p:spPr>
        </p:pic>
        <p:sp>
          <p:nvSpPr>
            <p:cNvPr id="12" name="TextBox 11">
              <a:extLst>
                <a:ext uri="{FF2B5EF4-FFF2-40B4-BE49-F238E27FC236}">
                  <a16:creationId xmlns:a16="http://schemas.microsoft.com/office/drawing/2014/main" id="{4D0C4496-5F9B-3F44-A6B8-2017C4491EEF}"/>
                </a:ext>
              </a:extLst>
            </p:cNvPr>
            <p:cNvSpPr txBox="1"/>
            <p:nvPr/>
          </p:nvSpPr>
          <p:spPr>
            <a:xfrm>
              <a:off x="7707086" y="3161211"/>
              <a:ext cx="910827" cy="369332"/>
            </a:xfrm>
            <a:prstGeom prst="rect">
              <a:avLst/>
            </a:prstGeom>
            <a:noFill/>
          </p:spPr>
          <p:txBody>
            <a:bodyPr wrap="none" rtlCol="0">
              <a:spAutoFit/>
            </a:bodyPr>
            <a:lstStyle/>
            <a:p>
              <a:r>
                <a:rPr lang="en-US" dirty="0"/>
                <a:t>2 Phase</a:t>
              </a:r>
            </a:p>
          </p:txBody>
        </p:sp>
        <p:sp>
          <p:nvSpPr>
            <p:cNvPr id="13" name="TextBox 12">
              <a:extLst>
                <a:ext uri="{FF2B5EF4-FFF2-40B4-BE49-F238E27FC236}">
                  <a16:creationId xmlns:a16="http://schemas.microsoft.com/office/drawing/2014/main" id="{92907E9C-D8EE-BB40-9DB9-32D608B6AFB3}"/>
                </a:ext>
              </a:extLst>
            </p:cNvPr>
            <p:cNvSpPr txBox="1"/>
            <p:nvPr/>
          </p:nvSpPr>
          <p:spPr>
            <a:xfrm>
              <a:off x="9283338" y="4977731"/>
              <a:ext cx="910827" cy="369332"/>
            </a:xfrm>
            <a:prstGeom prst="rect">
              <a:avLst/>
            </a:prstGeom>
            <a:noFill/>
          </p:spPr>
          <p:txBody>
            <a:bodyPr wrap="none" rtlCol="0">
              <a:spAutoFit/>
            </a:bodyPr>
            <a:lstStyle/>
            <a:p>
              <a:r>
                <a:rPr lang="en-US" dirty="0"/>
                <a:t>1 Phase</a:t>
              </a:r>
            </a:p>
          </p:txBody>
        </p:sp>
      </p:grpSp>
    </p:spTree>
    <p:extLst>
      <p:ext uri="{BB962C8B-B14F-4D97-AF65-F5344CB8AC3E}">
        <p14:creationId xmlns:p14="http://schemas.microsoft.com/office/powerpoint/2010/main" val="378691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B9E7E-81A0-C74B-91FE-3066009E62FE}"/>
              </a:ext>
            </a:extLst>
          </p:cNvPr>
          <p:cNvSpPr>
            <a:spLocks noGrp="1"/>
          </p:cNvSpPr>
          <p:nvPr>
            <p:ph type="sldNum" sz="quarter" idx="12"/>
          </p:nvPr>
        </p:nvSpPr>
        <p:spPr/>
        <p:txBody>
          <a:bodyPr/>
          <a:lstStyle/>
          <a:p>
            <a:fld id="{87AB1D93-DC19-4A40-9406-30747714C3D7}" type="slidenum">
              <a:rPr lang="en-US" smtClean="0"/>
              <a:t>14</a:t>
            </a:fld>
            <a:endParaRPr lang="en-US"/>
          </a:p>
        </p:txBody>
      </p:sp>
      <p:pic>
        <p:nvPicPr>
          <p:cNvPr id="3" name="Picture 2">
            <a:extLst>
              <a:ext uri="{FF2B5EF4-FFF2-40B4-BE49-F238E27FC236}">
                <a16:creationId xmlns:a16="http://schemas.microsoft.com/office/drawing/2014/main" id="{A19300B1-C577-A24C-ADF8-27ADCB018B83}"/>
              </a:ext>
            </a:extLst>
          </p:cNvPr>
          <p:cNvPicPr>
            <a:picLocks noChangeAspect="1"/>
          </p:cNvPicPr>
          <p:nvPr/>
        </p:nvPicPr>
        <p:blipFill>
          <a:blip r:embed="rId2"/>
          <a:stretch>
            <a:fillRect/>
          </a:stretch>
        </p:blipFill>
        <p:spPr>
          <a:xfrm>
            <a:off x="375953" y="1418272"/>
            <a:ext cx="5576842" cy="5120640"/>
          </a:xfrm>
          <a:prstGeom prst="rect">
            <a:avLst/>
          </a:prstGeom>
        </p:spPr>
      </p:pic>
      <p:sp>
        <p:nvSpPr>
          <p:cNvPr id="4" name="TextBox 3">
            <a:extLst>
              <a:ext uri="{FF2B5EF4-FFF2-40B4-BE49-F238E27FC236}">
                <a16:creationId xmlns:a16="http://schemas.microsoft.com/office/drawing/2014/main" id="{F8BB8DD1-208E-8A45-B5FC-BA856AE4F7F5}"/>
              </a:ext>
            </a:extLst>
          </p:cNvPr>
          <p:cNvSpPr txBox="1"/>
          <p:nvPr/>
        </p:nvSpPr>
        <p:spPr>
          <a:xfrm>
            <a:off x="1683243" y="535577"/>
            <a:ext cx="9258560" cy="369332"/>
          </a:xfrm>
          <a:prstGeom prst="rect">
            <a:avLst/>
          </a:prstGeom>
          <a:noFill/>
        </p:spPr>
        <p:txBody>
          <a:bodyPr wrap="none" rtlCol="0">
            <a:spAutoFit/>
          </a:bodyPr>
          <a:lstStyle/>
          <a:p>
            <a:r>
              <a:rPr lang="en-US" dirty="0"/>
              <a:t>Since </a:t>
            </a:r>
            <a:r>
              <a:rPr lang="en-US" dirty="0" err="1">
                <a:latin typeface="Symbol" pitchFamily="2" charset="2"/>
              </a:rPr>
              <a:t>c</a:t>
            </a:r>
            <a:r>
              <a:rPr lang="en-US" dirty="0" err="1"/>
              <a:t>N</a:t>
            </a:r>
            <a:r>
              <a:rPr lang="en-US" dirty="0"/>
              <a:t> depends on 1/T specifying </a:t>
            </a:r>
            <a:r>
              <a:rPr lang="en-US" dirty="0" err="1">
                <a:latin typeface="Symbol" pitchFamily="2" charset="2"/>
              </a:rPr>
              <a:t>c</a:t>
            </a:r>
            <a:r>
              <a:rPr lang="en-US" dirty="0" err="1"/>
              <a:t>N</a:t>
            </a:r>
            <a:r>
              <a:rPr lang="en-US" dirty="0"/>
              <a:t> specifies the temperature.  Large </a:t>
            </a:r>
            <a:r>
              <a:rPr lang="en-US" dirty="0" err="1">
                <a:latin typeface="Symbol" pitchFamily="2" charset="2"/>
              </a:rPr>
              <a:t>c</a:t>
            </a:r>
            <a:r>
              <a:rPr lang="en-US" dirty="0" err="1"/>
              <a:t>N</a:t>
            </a:r>
            <a:r>
              <a:rPr lang="en-US" dirty="0"/>
              <a:t> is low </a:t>
            </a:r>
            <a:r>
              <a:rPr lang="en-US" dirty="0" err="1"/>
              <a:t>tempearature</a:t>
            </a:r>
            <a:r>
              <a:rPr lang="en-US" dirty="0"/>
              <a:t>.</a:t>
            </a:r>
          </a:p>
        </p:txBody>
      </p:sp>
      <p:pic>
        <p:nvPicPr>
          <p:cNvPr id="5" name="Picture 4">
            <a:extLst>
              <a:ext uri="{FF2B5EF4-FFF2-40B4-BE49-F238E27FC236}">
                <a16:creationId xmlns:a16="http://schemas.microsoft.com/office/drawing/2014/main" id="{F860C898-4A7D-C44B-BF46-B55319DD677C}"/>
              </a:ext>
            </a:extLst>
          </p:cNvPr>
          <p:cNvPicPr>
            <a:picLocks noChangeAspect="1"/>
          </p:cNvPicPr>
          <p:nvPr/>
        </p:nvPicPr>
        <p:blipFill>
          <a:blip r:embed="rId3"/>
          <a:stretch>
            <a:fillRect/>
          </a:stretch>
        </p:blipFill>
        <p:spPr>
          <a:xfrm>
            <a:off x="5533753" y="1460653"/>
            <a:ext cx="6368750" cy="4339953"/>
          </a:xfrm>
          <a:prstGeom prst="rect">
            <a:avLst/>
          </a:prstGeom>
        </p:spPr>
      </p:pic>
    </p:spTree>
    <p:extLst>
      <p:ext uri="{BB962C8B-B14F-4D97-AF65-F5344CB8AC3E}">
        <p14:creationId xmlns:p14="http://schemas.microsoft.com/office/powerpoint/2010/main" val="31565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85C96-F34B-8A44-98C4-05F8F64D0B38}"/>
              </a:ext>
            </a:extLst>
          </p:cNvPr>
          <p:cNvSpPr>
            <a:spLocks noGrp="1"/>
          </p:cNvSpPr>
          <p:nvPr>
            <p:ph type="sldNum" sz="quarter" idx="12"/>
          </p:nvPr>
        </p:nvSpPr>
        <p:spPr/>
        <p:txBody>
          <a:bodyPr/>
          <a:lstStyle/>
          <a:p>
            <a:fld id="{87AB1D93-DC19-4A40-9406-30747714C3D7}" type="slidenum">
              <a:rPr lang="en-US" smtClean="0"/>
              <a:t>15</a:t>
            </a:fld>
            <a:endParaRPr lang="en-US"/>
          </a:p>
        </p:txBody>
      </p:sp>
      <p:pic>
        <p:nvPicPr>
          <p:cNvPr id="4" name="Picture 3">
            <a:extLst>
              <a:ext uri="{FF2B5EF4-FFF2-40B4-BE49-F238E27FC236}">
                <a16:creationId xmlns:a16="http://schemas.microsoft.com/office/drawing/2014/main" id="{EC788F69-F172-4C4B-A1E0-B17E6EF7A621}"/>
              </a:ext>
            </a:extLst>
          </p:cNvPr>
          <p:cNvPicPr>
            <a:picLocks noChangeAspect="1"/>
          </p:cNvPicPr>
          <p:nvPr/>
        </p:nvPicPr>
        <p:blipFill>
          <a:blip r:embed="rId2"/>
          <a:stretch>
            <a:fillRect/>
          </a:stretch>
        </p:blipFill>
        <p:spPr>
          <a:xfrm>
            <a:off x="2603606" y="0"/>
            <a:ext cx="6984787" cy="6858000"/>
          </a:xfrm>
          <a:prstGeom prst="rect">
            <a:avLst/>
          </a:prstGeom>
        </p:spPr>
      </p:pic>
    </p:spTree>
    <p:extLst>
      <p:ext uri="{BB962C8B-B14F-4D97-AF65-F5344CB8AC3E}">
        <p14:creationId xmlns:p14="http://schemas.microsoft.com/office/powerpoint/2010/main" val="197461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04807-89C9-234F-9611-3359FC8EE734}"/>
              </a:ext>
            </a:extLst>
          </p:cNvPr>
          <p:cNvSpPr>
            <a:spLocks noGrp="1"/>
          </p:cNvSpPr>
          <p:nvPr>
            <p:ph type="sldNum" sz="quarter" idx="12"/>
          </p:nvPr>
        </p:nvSpPr>
        <p:spPr/>
        <p:txBody>
          <a:bodyPr/>
          <a:lstStyle/>
          <a:p>
            <a:fld id="{87AB1D93-DC19-4A40-9406-30747714C3D7}" type="slidenum">
              <a:rPr lang="en-US" smtClean="0"/>
              <a:t>16</a:t>
            </a:fld>
            <a:endParaRPr lang="en-US"/>
          </a:p>
        </p:txBody>
      </p:sp>
      <p:pic>
        <p:nvPicPr>
          <p:cNvPr id="3" name="Picture 2">
            <a:extLst>
              <a:ext uri="{FF2B5EF4-FFF2-40B4-BE49-F238E27FC236}">
                <a16:creationId xmlns:a16="http://schemas.microsoft.com/office/drawing/2014/main" id="{D3B71413-B181-2244-B277-6CDCAA38F2D1}"/>
              </a:ext>
            </a:extLst>
          </p:cNvPr>
          <p:cNvPicPr>
            <a:picLocks noChangeAspect="1"/>
          </p:cNvPicPr>
          <p:nvPr/>
        </p:nvPicPr>
        <p:blipFill>
          <a:blip r:embed="rId2"/>
          <a:stretch>
            <a:fillRect/>
          </a:stretch>
        </p:blipFill>
        <p:spPr>
          <a:xfrm>
            <a:off x="581841" y="947239"/>
            <a:ext cx="5449778" cy="4238716"/>
          </a:xfrm>
          <a:prstGeom prst="rect">
            <a:avLst/>
          </a:prstGeom>
        </p:spPr>
      </p:pic>
      <p:sp>
        <p:nvSpPr>
          <p:cNvPr id="4" name="TextBox 3">
            <a:extLst>
              <a:ext uri="{FF2B5EF4-FFF2-40B4-BE49-F238E27FC236}">
                <a16:creationId xmlns:a16="http://schemas.microsoft.com/office/drawing/2014/main" id="{081048C4-7C48-EA44-B8F5-A768DDF876BD}"/>
              </a:ext>
            </a:extLst>
          </p:cNvPr>
          <p:cNvSpPr txBox="1"/>
          <p:nvPr/>
        </p:nvSpPr>
        <p:spPr>
          <a:xfrm>
            <a:off x="2678885" y="5185955"/>
            <a:ext cx="1034322" cy="369332"/>
          </a:xfrm>
          <a:prstGeom prst="rect">
            <a:avLst/>
          </a:prstGeom>
          <a:noFill/>
        </p:spPr>
        <p:txBody>
          <a:bodyPr wrap="none" rtlCol="0">
            <a:spAutoFit/>
          </a:bodyPr>
          <a:lstStyle/>
          <a:p>
            <a:r>
              <a:rPr lang="en-US" dirty="0"/>
              <a:t>Joon Roe</a:t>
            </a:r>
          </a:p>
        </p:txBody>
      </p:sp>
      <p:pic>
        <p:nvPicPr>
          <p:cNvPr id="5" name="Picture 4">
            <a:extLst>
              <a:ext uri="{FF2B5EF4-FFF2-40B4-BE49-F238E27FC236}">
                <a16:creationId xmlns:a16="http://schemas.microsoft.com/office/drawing/2014/main" id="{263E9A8D-093B-1849-9527-660ED6DAADDE}"/>
              </a:ext>
            </a:extLst>
          </p:cNvPr>
          <p:cNvPicPr>
            <a:picLocks noChangeAspect="1"/>
          </p:cNvPicPr>
          <p:nvPr/>
        </p:nvPicPr>
        <p:blipFill>
          <a:blip r:embed="rId3"/>
          <a:stretch>
            <a:fillRect/>
          </a:stretch>
        </p:blipFill>
        <p:spPr>
          <a:xfrm>
            <a:off x="6089729" y="1054463"/>
            <a:ext cx="5264071" cy="3282406"/>
          </a:xfrm>
          <a:prstGeom prst="rect">
            <a:avLst/>
          </a:prstGeom>
        </p:spPr>
      </p:pic>
    </p:spTree>
    <p:extLst>
      <p:ext uri="{BB962C8B-B14F-4D97-AF65-F5344CB8AC3E}">
        <p14:creationId xmlns:p14="http://schemas.microsoft.com/office/powerpoint/2010/main" val="115150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17</a:t>
            </a:fld>
            <a:endParaRPr lang="en-US"/>
          </a:p>
        </p:txBody>
      </p:sp>
      <p:pic>
        <p:nvPicPr>
          <p:cNvPr id="3" name="Picture 2">
            <a:extLst>
              <a:ext uri="{FF2B5EF4-FFF2-40B4-BE49-F238E27FC236}">
                <a16:creationId xmlns:a16="http://schemas.microsoft.com/office/drawing/2014/main" id="{CF5EEE33-C5E6-AB48-8CB8-D4D54CCA02C9}"/>
              </a:ext>
            </a:extLst>
          </p:cNvPr>
          <p:cNvPicPr>
            <a:picLocks noChangeAspect="1"/>
          </p:cNvPicPr>
          <p:nvPr/>
        </p:nvPicPr>
        <p:blipFill>
          <a:blip r:embed="rId2"/>
          <a:stretch>
            <a:fillRect/>
          </a:stretch>
        </p:blipFill>
        <p:spPr>
          <a:xfrm>
            <a:off x="333284" y="1512570"/>
            <a:ext cx="7632700" cy="4381500"/>
          </a:xfrm>
          <a:prstGeom prst="rect">
            <a:avLst/>
          </a:prstGeom>
        </p:spPr>
      </p:pic>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3"/>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spTree>
    <p:extLst>
      <p:ext uri="{BB962C8B-B14F-4D97-AF65-F5344CB8AC3E}">
        <p14:creationId xmlns:p14="http://schemas.microsoft.com/office/powerpoint/2010/main" val="2418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18</a:t>
            </a:fld>
            <a:endParaRPr lang="en-US"/>
          </a:p>
        </p:txBody>
      </p:sp>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2"/>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pic>
        <p:nvPicPr>
          <p:cNvPr id="9" name="Picture 8">
            <a:extLst>
              <a:ext uri="{FF2B5EF4-FFF2-40B4-BE49-F238E27FC236}">
                <a16:creationId xmlns:a16="http://schemas.microsoft.com/office/drawing/2014/main" id="{B8207E78-F576-FC4E-813F-03C0E4579673}"/>
              </a:ext>
            </a:extLst>
          </p:cNvPr>
          <p:cNvPicPr>
            <a:picLocks noChangeAspect="1"/>
          </p:cNvPicPr>
          <p:nvPr/>
        </p:nvPicPr>
        <p:blipFill>
          <a:blip r:embed="rId3"/>
          <a:stretch>
            <a:fillRect/>
          </a:stretch>
        </p:blipFill>
        <p:spPr>
          <a:xfrm>
            <a:off x="170724" y="0"/>
            <a:ext cx="11850552" cy="6858000"/>
          </a:xfrm>
          <a:prstGeom prst="rect">
            <a:avLst/>
          </a:prstGeom>
        </p:spPr>
      </p:pic>
    </p:spTree>
    <p:extLst>
      <p:ext uri="{BB962C8B-B14F-4D97-AF65-F5344CB8AC3E}">
        <p14:creationId xmlns:p14="http://schemas.microsoft.com/office/powerpoint/2010/main" val="298338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19</a:t>
            </a:fld>
            <a:endParaRPr lang="en-US"/>
          </a:p>
        </p:txBody>
      </p:sp>
      <p:pic>
        <p:nvPicPr>
          <p:cNvPr id="3" name="Picture 2">
            <a:extLst>
              <a:ext uri="{FF2B5EF4-FFF2-40B4-BE49-F238E27FC236}">
                <a16:creationId xmlns:a16="http://schemas.microsoft.com/office/drawing/2014/main" id="{EF5E8E19-206F-7241-9CAC-2AEA108AE0CC}"/>
              </a:ext>
            </a:extLst>
          </p:cNvPr>
          <p:cNvPicPr>
            <a:picLocks noChangeAspect="1"/>
          </p:cNvPicPr>
          <p:nvPr/>
        </p:nvPicPr>
        <p:blipFill>
          <a:blip r:embed="rId2"/>
          <a:stretch>
            <a:fillRect/>
          </a:stretch>
        </p:blipFill>
        <p:spPr>
          <a:xfrm>
            <a:off x="4195671" y="-9491"/>
            <a:ext cx="4819562" cy="6858000"/>
          </a:xfrm>
          <a:prstGeom prst="rect">
            <a:avLst/>
          </a:prstGeom>
        </p:spPr>
      </p:pic>
      <p:pic>
        <p:nvPicPr>
          <p:cNvPr id="7" name="Picture 6">
            <a:extLst>
              <a:ext uri="{FF2B5EF4-FFF2-40B4-BE49-F238E27FC236}">
                <a16:creationId xmlns:a16="http://schemas.microsoft.com/office/drawing/2014/main" id="{05D2E62A-F7E4-EB42-B327-79C6A9EFEA59}"/>
              </a:ext>
            </a:extLst>
          </p:cNvPr>
          <p:cNvPicPr>
            <a:picLocks noChangeAspect="1"/>
          </p:cNvPicPr>
          <p:nvPr/>
        </p:nvPicPr>
        <p:blipFill>
          <a:blip r:embed="rId3"/>
          <a:stretch>
            <a:fillRect/>
          </a:stretch>
        </p:blipFill>
        <p:spPr>
          <a:xfrm>
            <a:off x="9190308" y="117566"/>
            <a:ext cx="2506257" cy="6603909"/>
          </a:xfrm>
          <a:prstGeom prst="rect">
            <a:avLst/>
          </a:prstGeom>
        </p:spPr>
      </p:pic>
      <p:pic>
        <p:nvPicPr>
          <p:cNvPr id="8" name="Picture 7">
            <a:extLst>
              <a:ext uri="{FF2B5EF4-FFF2-40B4-BE49-F238E27FC236}">
                <a16:creationId xmlns:a16="http://schemas.microsoft.com/office/drawing/2014/main" id="{9EC4C6B8-FB9C-9B43-9E31-C282E68F1670}"/>
              </a:ext>
            </a:extLst>
          </p:cNvPr>
          <p:cNvPicPr>
            <a:picLocks noChangeAspect="1"/>
          </p:cNvPicPr>
          <p:nvPr/>
        </p:nvPicPr>
        <p:blipFill>
          <a:blip r:embed="rId4"/>
          <a:stretch>
            <a:fillRect/>
          </a:stretch>
        </p:blipFill>
        <p:spPr>
          <a:xfrm>
            <a:off x="800874" y="3651559"/>
            <a:ext cx="3000112" cy="2962493"/>
          </a:xfrm>
          <a:prstGeom prst="rect">
            <a:avLst/>
          </a:prstGeom>
        </p:spPr>
      </p:pic>
      <p:pic>
        <p:nvPicPr>
          <p:cNvPr id="9" name="Picture 8">
            <a:extLst>
              <a:ext uri="{FF2B5EF4-FFF2-40B4-BE49-F238E27FC236}">
                <a16:creationId xmlns:a16="http://schemas.microsoft.com/office/drawing/2014/main" id="{BA96410F-B35F-1647-AA6B-BD0F19289544}"/>
              </a:ext>
            </a:extLst>
          </p:cNvPr>
          <p:cNvPicPr>
            <a:picLocks noChangeAspect="1"/>
          </p:cNvPicPr>
          <p:nvPr/>
        </p:nvPicPr>
        <p:blipFill>
          <a:blip r:embed="rId5"/>
          <a:stretch>
            <a:fillRect/>
          </a:stretch>
        </p:blipFill>
        <p:spPr>
          <a:xfrm>
            <a:off x="800874" y="78781"/>
            <a:ext cx="3100026" cy="704990"/>
          </a:xfrm>
          <a:prstGeom prst="rect">
            <a:avLst/>
          </a:prstGeom>
        </p:spPr>
      </p:pic>
      <p:pic>
        <p:nvPicPr>
          <p:cNvPr id="10" name="Picture 9">
            <a:extLst>
              <a:ext uri="{FF2B5EF4-FFF2-40B4-BE49-F238E27FC236}">
                <a16:creationId xmlns:a16="http://schemas.microsoft.com/office/drawing/2014/main" id="{0C4DA0B7-DCEE-934B-88D4-1BA71F7E4F35}"/>
              </a:ext>
            </a:extLst>
          </p:cNvPr>
          <p:cNvPicPr>
            <a:picLocks noChangeAspect="1"/>
          </p:cNvPicPr>
          <p:nvPr/>
        </p:nvPicPr>
        <p:blipFill>
          <a:blip r:embed="rId6"/>
          <a:stretch>
            <a:fillRect/>
          </a:stretch>
        </p:blipFill>
        <p:spPr>
          <a:xfrm>
            <a:off x="1063631" y="937203"/>
            <a:ext cx="2474597" cy="2482306"/>
          </a:xfrm>
          <a:prstGeom prst="rect">
            <a:avLst/>
          </a:prstGeom>
        </p:spPr>
      </p:pic>
    </p:spTree>
    <p:extLst>
      <p:ext uri="{BB962C8B-B14F-4D97-AF65-F5344CB8AC3E}">
        <p14:creationId xmlns:p14="http://schemas.microsoft.com/office/powerpoint/2010/main" val="163633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36F00-EBFF-EA45-8B42-83A957C23120}"/>
              </a:ext>
            </a:extLst>
          </p:cNvPr>
          <p:cNvPicPr>
            <a:picLocks noChangeAspect="1"/>
          </p:cNvPicPr>
          <p:nvPr/>
        </p:nvPicPr>
        <p:blipFill>
          <a:blip r:embed="rId2"/>
          <a:stretch>
            <a:fillRect/>
          </a:stretch>
        </p:blipFill>
        <p:spPr>
          <a:xfrm>
            <a:off x="8831606" y="571207"/>
            <a:ext cx="2104105" cy="1985435"/>
          </a:xfrm>
          <a:prstGeom prst="rect">
            <a:avLst/>
          </a:prstGeom>
        </p:spPr>
      </p:pic>
      <p:pic>
        <p:nvPicPr>
          <p:cNvPr id="3" name="Picture 2">
            <a:extLst>
              <a:ext uri="{FF2B5EF4-FFF2-40B4-BE49-F238E27FC236}">
                <a16:creationId xmlns:a16="http://schemas.microsoft.com/office/drawing/2014/main" id="{5FD8B199-438F-2943-A527-7D634BC82EBD}"/>
              </a:ext>
            </a:extLst>
          </p:cNvPr>
          <p:cNvPicPr>
            <a:picLocks noChangeAspect="1"/>
          </p:cNvPicPr>
          <p:nvPr/>
        </p:nvPicPr>
        <p:blipFill>
          <a:blip r:embed="rId3"/>
          <a:stretch>
            <a:fillRect/>
          </a:stretch>
        </p:blipFill>
        <p:spPr>
          <a:xfrm>
            <a:off x="8831606" y="3175406"/>
            <a:ext cx="2183923" cy="1896419"/>
          </a:xfrm>
          <a:prstGeom prst="rect">
            <a:avLst/>
          </a:prstGeom>
        </p:spPr>
      </p:pic>
      <p:sp>
        <p:nvSpPr>
          <p:cNvPr id="4" name="TextBox 3">
            <a:extLst>
              <a:ext uri="{FF2B5EF4-FFF2-40B4-BE49-F238E27FC236}">
                <a16:creationId xmlns:a16="http://schemas.microsoft.com/office/drawing/2014/main" id="{88984E06-AB4E-144D-9E49-91B88B9CEFEE}"/>
              </a:ext>
            </a:extLst>
          </p:cNvPr>
          <p:cNvSpPr txBox="1"/>
          <p:nvPr/>
        </p:nvSpPr>
        <p:spPr>
          <a:xfrm>
            <a:off x="9064463" y="5505923"/>
            <a:ext cx="1616148" cy="369332"/>
          </a:xfrm>
          <a:prstGeom prst="rect">
            <a:avLst/>
          </a:prstGeom>
          <a:noFill/>
        </p:spPr>
        <p:txBody>
          <a:bodyPr wrap="none" rtlCol="0">
            <a:spAutoFit/>
          </a:bodyPr>
          <a:lstStyle/>
          <a:p>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a:t>
            </a:r>
          </a:p>
        </p:txBody>
      </p:sp>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1608052" y="571207"/>
            <a:ext cx="6212793" cy="5632311"/>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the equilibrium melting/freezing point or equilibrium concentration for precipitation the driving force for phase separation, </a:t>
            </a:r>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 = 0</a:t>
            </a:r>
            <a:r>
              <a:rPr lang="en-US" dirty="0">
                <a:latin typeface="Times New Roman" panose="02020603050405020304" pitchFamily="18" charset="0"/>
                <a:cs typeface="Times New Roman" panose="02020603050405020304" pitchFamily="18" charset="0"/>
              </a:rPr>
              <a:t>.  So, a phase will only form by lowering the temperature below the melting point or increasing the concentration above the solubility limit.  This is related to “critical slowing down”.  At the critical point nothing happens, or anything can happen, there is no thermodynamic direction for the process.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Cooling below the melting point produces a supercooled liquid, raising the concentration above the saturation limit produces a supersaturated solution.  You can also heat a solid above the equilibrium melting point and produce a superheated solid.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dirty="0">
                <a:latin typeface="Symbol" pitchFamily="2" charset="2"/>
              </a:rPr>
              <a:t>D</a:t>
            </a:r>
            <a:r>
              <a:rPr lang="en-US" dirty="0"/>
              <a:t>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2</a:t>
            </a:fld>
            <a:endParaRPr lang="en-US"/>
          </a:p>
        </p:txBody>
      </p:sp>
    </p:spTree>
    <p:extLst>
      <p:ext uri="{BB962C8B-B14F-4D97-AF65-F5344CB8AC3E}">
        <p14:creationId xmlns:p14="http://schemas.microsoft.com/office/powerpoint/2010/main" val="398994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20</a:t>
            </a:fld>
            <a:endParaRPr lang="en-US"/>
          </a:p>
        </p:txBody>
      </p:sp>
      <p:pic>
        <p:nvPicPr>
          <p:cNvPr id="4" name="Picture 3">
            <a:extLst>
              <a:ext uri="{FF2B5EF4-FFF2-40B4-BE49-F238E27FC236}">
                <a16:creationId xmlns:a16="http://schemas.microsoft.com/office/drawing/2014/main" id="{C4200326-7244-2041-932C-23F82EA2472E}"/>
              </a:ext>
            </a:extLst>
          </p:cNvPr>
          <p:cNvPicPr>
            <a:picLocks noChangeAspect="1"/>
          </p:cNvPicPr>
          <p:nvPr/>
        </p:nvPicPr>
        <p:blipFill>
          <a:blip r:embed="rId2"/>
          <a:stretch>
            <a:fillRect/>
          </a:stretch>
        </p:blipFill>
        <p:spPr>
          <a:xfrm>
            <a:off x="265179" y="0"/>
            <a:ext cx="7768910" cy="6858000"/>
          </a:xfrm>
          <a:prstGeom prst="rect">
            <a:avLst/>
          </a:prstGeom>
        </p:spPr>
      </p:pic>
      <p:sp>
        <p:nvSpPr>
          <p:cNvPr id="5" name="Rectangle 4">
            <a:extLst>
              <a:ext uri="{FF2B5EF4-FFF2-40B4-BE49-F238E27FC236}">
                <a16:creationId xmlns:a16="http://schemas.microsoft.com/office/drawing/2014/main" id="{7142B1E9-DCAC-2542-AC25-F8791BAFF126}"/>
              </a:ext>
            </a:extLst>
          </p:cNvPr>
          <p:cNvSpPr/>
          <p:nvPr/>
        </p:nvSpPr>
        <p:spPr>
          <a:xfrm>
            <a:off x="8181703" y="2690336"/>
            <a:ext cx="3209109" cy="1477328"/>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3120305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A1A9D-1C4E-D14F-8B1A-CD1AA237EE31}"/>
              </a:ext>
            </a:extLst>
          </p:cNvPr>
          <p:cNvSpPr>
            <a:spLocks noGrp="1"/>
          </p:cNvSpPr>
          <p:nvPr>
            <p:ph type="sldNum" sz="quarter" idx="12"/>
          </p:nvPr>
        </p:nvSpPr>
        <p:spPr/>
        <p:txBody>
          <a:bodyPr/>
          <a:lstStyle/>
          <a:p>
            <a:fld id="{87AB1D93-DC19-4A40-9406-30747714C3D7}" type="slidenum">
              <a:rPr lang="en-US" smtClean="0"/>
              <a:t>21</a:t>
            </a:fld>
            <a:endParaRPr lang="en-US"/>
          </a:p>
        </p:txBody>
      </p:sp>
      <p:pic>
        <p:nvPicPr>
          <p:cNvPr id="3" name="Picture 2">
            <a:extLst>
              <a:ext uri="{FF2B5EF4-FFF2-40B4-BE49-F238E27FC236}">
                <a16:creationId xmlns:a16="http://schemas.microsoft.com/office/drawing/2014/main" id="{33AE6D40-5F7F-D44C-A517-92AB585339BC}"/>
              </a:ext>
            </a:extLst>
          </p:cNvPr>
          <p:cNvPicPr>
            <a:picLocks noChangeAspect="1"/>
          </p:cNvPicPr>
          <p:nvPr/>
        </p:nvPicPr>
        <p:blipFill>
          <a:blip r:embed="rId2"/>
          <a:stretch>
            <a:fillRect/>
          </a:stretch>
        </p:blipFill>
        <p:spPr>
          <a:xfrm>
            <a:off x="990289" y="0"/>
            <a:ext cx="4646645" cy="6858000"/>
          </a:xfrm>
          <a:prstGeom prst="rect">
            <a:avLst/>
          </a:prstGeom>
        </p:spPr>
      </p:pic>
      <p:pic>
        <p:nvPicPr>
          <p:cNvPr id="4" name="Picture 3">
            <a:extLst>
              <a:ext uri="{FF2B5EF4-FFF2-40B4-BE49-F238E27FC236}">
                <a16:creationId xmlns:a16="http://schemas.microsoft.com/office/drawing/2014/main" id="{CB83C737-3716-E349-86EA-43A5C1746213}"/>
              </a:ext>
            </a:extLst>
          </p:cNvPr>
          <p:cNvPicPr>
            <a:picLocks noChangeAspect="1"/>
          </p:cNvPicPr>
          <p:nvPr/>
        </p:nvPicPr>
        <p:blipFill>
          <a:blip r:embed="rId3"/>
          <a:stretch>
            <a:fillRect/>
          </a:stretch>
        </p:blipFill>
        <p:spPr>
          <a:xfrm>
            <a:off x="5636934" y="45720"/>
            <a:ext cx="5321300" cy="2501900"/>
          </a:xfrm>
          <a:prstGeom prst="rect">
            <a:avLst/>
          </a:prstGeom>
        </p:spPr>
      </p:pic>
      <p:pic>
        <p:nvPicPr>
          <p:cNvPr id="5" name="Picture 4">
            <a:extLst>
              <a:ext uri="{FF2B5EF4-FFF2-40B4-BE49-F238E27FC236}">
                <a16:creationId xmlns:a16="http://schemas.microsoft.com/office/drawing/2014/main" id="{6AA93FDD-6B4B-CE40-948B-7638B1481591}"/>
              </a:ext>
            </a:extLst>
          </p:cNvPr>
          <p:cNvPicPr>
            <a:picLocks noChangeAspect="1"/>
          </p:cNvPicPr>
          <p:nvPr/>
        </p:nvPicPr>
        <p:blipFill>
          <a:blip r:embed="rId4"/>
          <a:stretch>
            <a:fillRect/>
          </a:stretch>
        </p:blipFill>
        <p:spPr>
          <a:xfrm>
            <a:off x="5636934" y="2508803"/>
            <a:ext cx="5270500" cy="711200"/>
          </a:xfrm>
          <a:prstGeom prst="rect">
            <a:avLst/>
          </a:prstGeom>
        </p:spPr>
      </p:pic>
      <p:pic>
        <p:nvPicPr>
          <p:cNvPr id="6" name="Picture 5">
            <a:extLst>
              <a:ext uri="{FF2B5EF4-FFF2-40B4-BE49-F238E27FC236}">
                <a16:creationId xmlns:a16="http://schemas.microsoft.com/office/drawing/2014/main" id="{2B0F201C-A331-4C4B-B1C9-B7B98FC9C677}"/>
              </a:ext>
            </a:extLst>
          </p:cNvPr>
          <p:cNvPicPr>
            <a:picLocks noChangeAspect="1"/>
          </p:cNvPicPr>
          <p:nvPr/>
        </p:nvPicPr>
        <p:blipFill>
          <a:blip r:embed="rId5"/>
          <a:stretch>
            <a:fillRect/>
          </a:stretch>
        </p:blipFill>
        <p:spPr>
          <a:xfrm>
            <a:off x="6341654" y="3679825"/>
            <a:ext cx="2565400" cy="787400"/>
          </a:xfrm>
          <a:prstGeom prst="rect">
            <a:avLst/>
          </a:prstGeom>
        </p:spPr>
      </p:pic>
      <p:sp>
        <p:nvSpPr>
          <p:cNvPr id="7" name="TextBox 6">
            <a:extLst>
              <a:ext uri="{FF2B5EF4-FFF2-40B4-BE49-F238E27FC236}">
                <a16:creationId xmlns:a16="http://schemas.microsoft.com/office/drawing/2014/main" id="{D3309A29-6C85-6C42-84B9-68E3636321FE}"/>
              </a:ext>
            </a:extLst>
          </p:cNvPr>
          <p:cNvSpPr txBox="1"/>
          <p:nvPr/>
        </p:nvSpPr>
        <p:spPr>
          <a:xfrm flipH="1">
            <a:off x="5636934" y="3112350"/>
            <a:ext cx="494278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density </a:t>
            </a:r>
          </a:p>
          <a:p>
            <a:r>
              <a:rPr lang="en-US" dirty="0">
                <a:latin typeface="Times New Roman" panose="02020603050405020304" pitchFamily="18" charset="0"/>
                <a:cs typeface="Times New Roman" panose="02020603050405020304" pitchFamily="18" charset="0"/>
              </a:rPr>
              <a:t>Series expansion of the free energy density yields,</a:t>
            </a:r>
          </a:p>
        </p:txBody>
      </p:sp>
      <p:sp>
        <p:nvSpPr>
          <p:cNvPr id="9" name="TextBox 8">
            <a:extLst>
              <a:ext uri="{FF2B5EF4-FFF2-40B4-BE49-F238E27FC236}">
                <a16:creationId xmlns:a16="http://schemas.microsoft.com/office/drawing/2014/main" id="{013844C6-6148-1A49-8567-53E410A17DA0}"/>
              </a:ext>
            </a:extLst>
          </p:cNvPr>
          <p:cNvSpPr txBox="1"/>
          <p:nvPr/>
        </p:nvSpPr>
        <p:spPr>
          <a:xfrm>
            <a:off x="6074229" y="4585063"/>
            <a:ext cx="4980851"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Positive second derivative leads to increase (Stable)</a:t>
            </a:r>
          </a:p>
          <a:p>
            <a:r>
              <a:rPr lang="en-US" dirty="0">
                <a:latin typeface="Times New Roman" panose="02020603050405020304" pitchFamily="18" charset="0"/>
                <a:cs typeface="Times New Roman" panose="02020603050405020304" pitchFamily="18" charset="0"/>
              </a:rPr>
              <a:t>	(Smile up)</a:t>
            </a:r>
          </a:p>
          <a:p>
            <a:r>
              <a:rPr lang="en-US" dirty="0">
                <a:latin typeface="Times New Roman" panose="02020603050405020304" pitchFamily="18" charset="0"/>
                <a:cs typeface="Times New Roman" panose="02020603050405020304" pitchFamily="18" charset="0"/>
              </a:rPr>
              <a:t>Negative to decrease (Phase Separation)</a:t>
            </a:r>
          </a:p>
          <a:p>
            <a:r>
              <a:rPr lang="en-US" dirty="0">
                <a:latin typeface="Times New Roman" panose="02020603050405020304" pitchFamily="18" charset="0"/>
                <a:cs typeface="Times New Roman" panose="02020603050405020304" pitchFamily="18" charset="0"/>
              </a:rPr>
              <a:t>	(Frown down)</a:t>
            </a:r>
          </a:p>
        </p:txBody>
      </p:sp>
      <p:sp>
        <p:nvSpPr>
          <p:cNvPr id="8" name="TextBox 7">
            <a:extLst>
              <a:ext uri="{FF2B5EF4-FFF2-40B4-BE49-F238E27FC236}">
                <a16:creationId xmlns:a16="http://schemas.microsoft.com/office/drawing/2014/main" id="{AB18D560-6CEA-1142-8B09-C4BF1F74634D}"/>
              </a:ext>
            </a:extLst>
          </p:cNvPr>
          <p:cNvSpPr txBox="1"/>
          <p:nvPr/>
        </p:nvSpPr>
        <p:spPr>
          <a:xfrm>
            <a:off x="7224516" y="5718564"/>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125 Strobl Chapter 4</a:t>
            </a:r>
          </a:p>
        </p:txBody>
      </p:sp>
    </p:spTree>
    <p:extLst>
      <p:ext uri="{BB962C8B-B14F-4D97-AF65-F5344CB8AC3E}">
        <p14:creationId xmlns:p14="http://schemas.microsoft.com/office/powerpoint/2010/main" val="294813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22</a:t>
            </a:fld>
            <a:endParaRPr lang="en-US"/>
          </a:p>
        </p:txBody>
      </p:sp>
      <p:pic>
        <p:nvPicPr>
          <p:cNvPr id="3" name="Picture 2">
            <a:extLst>
              <a:ext uri="{FF2B5EF4-FFF2-40B4-BE49-F238E27FC236}">
                <a16:creationId xmlns:a16="http://schemas.microsoft.com/office/drawing/2014/main" id="{93EEEA87-B644-1F41-B3DB-753147D3CF0A}"/>
              </a:ext>
            </a:extLst>
          </p:cNvPr>
          <p:cNvPicPr>
            <a:picLocks noChangeAspect="1"/>
          </p:cNvPicPr>
          <p:nvPr/>
        </p:nvPicPr>
        <p:blipFill>
          <a:blip r:embed="rId2"/>
          <a:stretch>
            <a:fillRect/>
          </a:stretch>
        </p:blipFill>
        <p:spPr>
          <a:xfrm>
            <a:off x="1841500" y="571500"/>
            <a:ext cx="8509000" cy="5715000"/>
          </a:xfrm>
          <a:prstGeom prst="rect">
            <a:avLst/>
          </a:prstGeom>
        </p:spPr>
      </p:pic>
      <p:sp>
        <p:nvSpPr>
          <p:cNvPr id="4" name="TextBox 3">
            <a:extLst>
              <a:ext uri="{FF2B5EF4-FFF2-40B4-BE49-F238E27FC236}">
                <a16:creationId xmlns:a16="http://schemas.microsoft.com/office/drawing/2014/main" id="{1CD9512D-8A69-6642-8766-BCA44E9569C5}"/>
              </a:ext>
            </a:extLst>
          </p:cNvPr>
          <p:cNvSpPr txBox="1"/>
          <p:nvPr/>
        </p:nvSpPr>
        <p:spPr>
          <a:xfrm>
            <a:off x="1841500" y="74910"/>
            <a:ext cx="90741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 and in Spinodal Decomposition</a:t>
            </a:r>
          </a:p>
        </p:txBody>
      </p:sp>
      <p:sp>
        <p:nvSpPr>
          <p:cNvPr id="5" name="TextBox 4">
            <a:extLst>
              <a:ext uri="{FF2B5EF4-FFF2-40B4-BE49-F238E27FC236}">
                <a16:creationId xmlns:a16="http://schemas.microsoft.com/office/drawing/2014/main" id="{DFEB44C8-7F8C-E248-A038-7A66FCE5C9CC}"/>
              </a:ext>
            </a:extLst>
          </p:cNvPr>
          <p:cNvSpPr txBox="1"/>
          <p:nvPr/>
        </p:nvSpPr>
        <p:spPr>
          <a:xfrm>
            <a:off x="8815614" y="1267097"/>
            <a:ext cx="3069772"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diffusion down a concentration gradient</a:t>
            </a:r>
          </a:p>
        </p:txBody>
      </p:sp>
      <p:sp>
        <p:nvSpPr>
          <p:cNvPr id="6" name="TextBox 5">
            <a:extLst>
              <a:ext uri="{FF2B5EF4-FFF2-40B4-BE49-F238E27FC236}">
                <a16:creationId xmlns:a16="http://schemas.microsoft.com/office/drawing/2014/main" id="{E8F7539C-56E5-4442-98D6-14FDDE15D273}"/>
              </a:ext>
            </a:extLst>
          </p:cNvPr>
          <p:cNvSpPr txBox="1"/>
          <p:nvPr/>
        </p:nvSpPr>
        <p:spPr>
          <a:xfrm>
            <a:off x="8727406" y="3786249"/>
            <a:ext cx="306977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Spinodal diffusion up a concentration gradient driven by free energy</a:t>
            </a:r>
          </a:p>
        </p:txBody>
      </p:sp>
    </p:spTree>
    <p:extLst>
      <p:ext uri="{BB962C8B-B14F-4D97-AF65-F5344CB8AC3E}">
        <p14:creationId xmlns:p14="http://schemas.microsoft.com/office/powerpoint/2010/main" val="151117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23</a:t>
            </a:fld>
            <a:endParaRPr lang="en-US"/>
          </a:p>
        </p:txBody>
      </p:sp>
      <p:sp>
        <p:nvSpPr>
          <p:cNvPr id="4" name="TextBox 3">
            <a:extLst>
              <a:ext uri="{FF2B5EF4-FFF2-40B4-BE49-F238E27FC236}">
                <a16:creationId xmlns:a16="http://schemas.microsoft.com/office/drawing/2014/main" id="{1CD9512D-8A69-6642-8766-BCA44E9569C5}"/>
              </a:ext>
            </a:extLst>
          </p:cNvPr>
          <p:cNvSpPr txBox="1"/>
          <p:nvPr/>
        </p:nvSpPr>
        <p:spPr>
          <a:xfrm>
            <a:off x="1841500" y="74910"/>
            <a:ext cx="489993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a:t>
            </a:r>
          </a:p>
        </p:txBody>
      </p:sp>
      <p:pic>
        <p:nvPicPr>
          <p:cNvPr id="7" name="Picture 6">
            <a:extLst>
              <a:ext uri="{FF2B5EF4-FFF2-40B4-BE49-F238E27FC236}">
                <a16:creationId xmlns:a16="http://schemas.microsoft.com/office/drawing/2014/main" id="{12EC4A5F-47A2-3049-B519-B7C3219ACBC8}"/>
              </a:ext>
            </a:extLst>
          </p:cNvPr>
          <p:cNvPicPr>
            <a:picLocks noChangeAspect="1"/>
          </p:cNvPicPr>
          <p:nvPr/>
        </p:nvPicPr>
        <p:blipFill>
          <a:blip r:embed="rId2"/>
          <a:stretch>
            <a:fillRect/>
          </a:stretch>
        </p:blipFill>
        <p:spPr>
          <a:xfrm>
            <a:off x="4291465" y="1225550"/>
            <a:ext cx="7683500" cy="5130800"/>
          </a:xfrm>
          <a:prstGeom prst="rect">
            <a:avLst/>
          </a:prstGeom>
        </p:spPr>
      </p:pic>
      <p:pic>
        <p:nvPicPr>
          <p:cNvPr id="8" name="Picture 7">
            <a:extLst>
              <a:ext uri="{FF2B5EF4-FFF2-40B4-BE49-F238E27FC236}">
                <a16:creationId xmlns:a16="http://schemas.microsoft.com/office/drawing/2014/main" id="{42C0FBF4-1537-A140-8596-3BF2341BA285}"/>
              </a:ext>
            </a:extLst>
          </p:cNvPr>
          <p:cNvPicPr>
            <a:picLocks noChangeAspect="1"/>
          </p:cNvPicPr>
          <p:nvPr/>
        </p:nvPicPr>
        <p:blipFill>
          <a:blip r:embed="rId3"/>
          <a:stretch>
            <a:fillRect/>
          </a:stretch>
        </p:blipFill>
        <p:spPr>
          <a:xfrm>
            <a:off x="0" y="2414897"/>
            <a:ext cx="6035536" cy="1408958"/>
          </a:xfrm>
          <a:prstGeom prst="rect">
            <a:avLst/>
          </a:prstGeom>
        </p:spPr>
      </p:pic>
      <p:pic>
        <p:nvPicPr>
          <p:cNvPr id="9" name="Picture 8">
            <a:extLst>
              <a:ext uri="{FF2B5EF4-FFF2-40B4-BE49-F238E27FC236}">
                <a16:creationId xmlns:a16="http://schemas.microsoft.com/office/drawing/2014/main" id="{F0D720AA-84B5-7E4F-A7A1-BC28032D7632}"/>
              </a:ext>
            </a:extLst>
          </p:cNvPr>
          <p:cNvPicPr>
            <a:picLocks noChangeAspect="1"/>
          </p:cNvPicPr>
          <p:nvPr/>
        </p:nvPicPr>
        <p:blipFill>
          <a:blip r:embed="rId4"/>
          <a:stretch>
            <a:fillRect/>
          </a:stretch>
        </p:blipFill>
        <p:spPr>
          <a:xfrm>
            <a:off x="1216425" y="4080452"/>
            <a:ext cx="4851400" cy="673100"/>
          </a:xfrm>
          <a:prstGeom prst="rect">
            <a:avLst/>
          </a:prstGeom>
        </p:spPr>
      </p:pic>
      <p:pic>
        <p:nvPicPr>
          <p:cNvPr id="10" name="Picture 9">
            <a:extLst>
              <a:ext uri="{FF2B5EF4-FFF2-40B4-BE49-F238E27FC236}">
                <a16:creationId xmlns:a16="http://schemas.microsoft.com/office/drawing/2014/main" id="{06DA5C60-A7CE-9F45-83CB-C3DFCE1D19D1}"/>
              </a:ext>
            </a:extLst>
          </p:cNvPr>
          <p:cNvPicPr>
            <a:picLocks noChangeAspect="1"/>
          </p:cNvPicPr>
          <p:nvPr/>
        </p:nvPicPr>
        <p:blipFill>
          <a:blip r:embed="rId5"/>
          <a:stretch>
            <a:fillRect/>
          </a:stretch>
        </p:blipFill>
        <p:spPr>
          <a:xfrm>
            <a:off x="1330725" y="4693227"/>
            <a:ext cx="4737100" cy="749300"/>
          </a:xfrm>
          <a:prstGeom prst="rect">
            <a:avLst/>
          </a:prstGeom>
        </p:spPr>
      </p:pic>
      <p:sp>
        <p:nvSpPr>
          <p:cNvPr id="11" name="TextBox 10">
            <a:extLst>
              <a:ext uri="{FF2B5EF4-FFF2-40B4-BE49-F238E27FC236}">
                <a16:creationId xmlns:a16="http://schemas.microsoft.com/office/drawing/2014/main" id="{47ED6B87-3869-CD4A-97F4-EB90603A0C51}"/>
              </a:ext>
            </a:extLst>
          </p:cNvPr>
          <p:cNvSpPr txBox="1"/>
          <p:nvPr/>
        </p:nvSpPr>
        <p:spPr>
          <a:xfrm>
            <a:off x="1124697" y="1840098"/>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127 Strobl Chapter 4</a:t>
            </a:r>
          </a:p>
        </p:txBody>
      </p:sp>
      <p:sp>
        <p:nvSpPr>
          <p:cNvPr id="3" name="TextBox 2">
            <a:extLst>
              <a:ext uri="{FF2B5EF4-FFF2-40B4-BE49-F238E27FC236}">
                <a16:creationId xmlns:a16="http://schemas.microsoft.com/office/drawing/2014/main" id="{F0091487-04D2-5FE2-B83D-63398FACB502}"/>
              </a:ext>
            </a:extLst>
          </p:cNvPr>
          <p:cNvSpPr txBox="1"/>
          <p:nvPr/>
        </p:nvSpPr>
        <p:spPr>
          <a:xfrm>
            <a:off x="0" y="408775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sp>
        <p:nvSpPr>
          <p:cNvPr id="5" name="TextBox 4">
            <a:extLst>
              <a:ext uri="{FF2B5EF4-FFF2-40B4-BE49-F238E27FC236}">
                <a16:creationId xmlns:a16="http://schemas.microsoft.com/office/drawing/2014/main" id="{59B1371A-9E5E-8FB8-8509-4D5363434FD9}"/>
              </a:ext>
            </a:extLst>
          </p:cNvPr>
          <p:cNvSpPr txBox="1"/>
          <p:nvPr/>
        </p:nvSpPr>
        <p:spPr>
          <a:xfrm>
            <a:off x="0" y="4767445"/>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spTree>
    <p:extLst>
      <p:ext uri="{BB962C8B-B14F-4D97-AF65-F5344CB8AC3E}">
        <p14:creationId xmlns:p14="http://schemas.microsoft.com/office/powerpoint/2010/main" val="140577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24</a:t>
            </a:fld>
            <a:endParaRPr lang="en-US"/>
          </a:p>
        </p:txBody>
      </p:sp>
      <p:pic>
        <p:nvPicPr>
          <p:cNvPr id="3" name="Picture 2">
            <a:extLst>
              <a:ext uri="{FF2B5EF4-FFF2-40B4-BE49-F238E27FC236}">
                <a16:creationId xmlns:a16="http://schemas.microsoft.com/office/drawing/2014/main" id="{7903BE45-5FA3-804A-B10E-7DA36FE8FC49}"/>
              </a:ext>
            </a:extLst>
          </p:cNvPr>
          <p:cNvPicPr>
            <a:picLocks noChangeAspect="1"/>
          </p:cNvPicPr>
          <p:nvPr/>
        </p:nvPicPr>
        <p:blipFill>
          <a:blip r:embed="rId2"/>
          <a:stretch>
            <a:fillRect/>
          </a:stretch>
        </p:blipFill>
        <p:spPr>
          <a:xfrm>
            <a:off x="632954" y="900975"/>
            <a:ext cx="2629825" cy="1972369"/>
          </a:xfrm>
          <a:prstGeom prst="rect">
            <a:avLst/>
          </a:prstGeom>
        </p:spPr>
      </p:pic>
      <p:sp>
        <p:nvSpPr>
          <p:cNvPr id="4" name="TextBox 3">
            <a:extLst>
              <a:ext uri="{FF2B5EF4-FFF2-40B4-BE49-F238E27FC236}">
                <a16:creationId xmlns:a16="http://schemas.microsoft.com/office/drawing/2014/main" id="{E915123E-7B4E-9449-9B29-1327C27F7EAE}"/>
              </a:ext>
            </a:extLst>
          </p:cNvPr>
          <p:cNvSpPr txBox="1"/>
          <p:nvPr/>
        </p:nvSpPr>
        <p:spPr>
          <a:xfrm>
            <a:off x="448176" y="457201"/>
            <a:ext cx="3025508" cy="369332"/>
          </a:xfrm>
          <a:prstGeom prst="rect">
            <a:avLst/>
          </a:prstGeom>
          <a:noFill/>
        </p:spPr>
        <p:txBody>
          <a:bodyPr wrap="none" rtlCol="0">
            <a:spAutoFit/>
          </a:bodyPr>
          <a:lstStyle/>
          <a:p>
            <a:r>
              <a:rPr lang="en-US" dirty="0"/>
              <a:t>Phase grows from fluctuations</a:t>
            </a:r>
          </a:p>
        </p:txBody>
      </p:sp>
      <p:pic>
        <p:nvPicPr>
          <p:cNvPr id="5" name="Picture 4">
            <a:extLst>
              <a:ext uri="{FF2B5EF4-FFF2-40B4-BE49-F238E27FC236}">
                <a16:creationId xmlns:a16="http://schemas.microsoft.com/office/drawing/2014/main" id="{2D525584-0878-3E49-A570-F2D5656C5221}"/>
              </a:ext>
            </a:extLst>
          </p:cNvPr>
          <p:cNvPicPr>
            <a:picLocks noChangeAspect="1"/>
          </p:cNvPicPr>
          <p:nvPr/>
        </p:nvPicPr>
        <p:blipFill>
          <a:blip r:embed="rId3"/>
          <a:stretch>
            <a:fillRect/>
          </a:stretch>
        </p:blipFill>
        <p:spPr>
          <a:xfrm>
            <a:off x="235184" y="2947786"/>
            <a:ext cx="3238500" cy="3302000"/>
          </a:xfrm>
          <a:prstGeom prst="rect">
            <a:avLst/>
          </a:prstGeom>
        </p:spPr>
      </p:pic>
      <p:pic>
        <p:nvPicPr>
          <p:cNvPr id="6" name="Picture 5">
            <a:extLst>
              <a:ext uri="{FF2B5EF4-FFF2-40B4-BE49-F238E27FC236}">
                <a16:creationId xmlns:a16="http://schemas.microsoft.com/office/drawing/2014/main" id="{5A8884A8-055A-B545-A73F-E9E1D65DABB8}"/>
              </a:ext>
            </a:extLst>
          </p:cNvPr>
          <p:cNvPicPr>
            <a:picLocks noChangeAspect="1"/>
          </p:cNvPicPr>
          <p:nvPr/>
        </p:nvPicPr>
        <p:blipFill>
          <a:blip r:embed="rId4"/>
          <a:stretch>
            <a:fillRect/>
          </a:stretch>
        </p:blipFill>
        <p:spPr>
          <a:xfrm>
            <a:off x="4279548" y="0"/>
            <a:ext cx="6982812" cy="5919585"/>
          </a:xfrm>
          <a:prstGeom prst="rect">
            <a:avLst/>
          </a:prstGeom>
        </p:spPr>
      </p:pic>
      <p:sp>
        <p:nvSpPr>
          <p:cNvPr id="7" name="Rectangle 6">
            <a:extLst>
              <a:ext uri="{FF2B5EF4-FFF2-40B4-BE49-F238E27FC236}">
                <a16:creationId xmlns:a16="http://schemas.microsoft.com/office/drawing/2014/main" id="{E47BF839-0A77-5D40-A129-A453ECF90096}"/>
              </a:ext>
            </a:extLst>
          </p:cNvPr>
          <p:cNvSpPr/>
          <p:nvPr/>
        </p:nvSpPr>
        <p:spPr>
          <a:xfrm>
            <a:off x="4521926" y="5992383"/>
            <a:ext cx="6740434"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287731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25</a:t>
            </a:fld>
            <a:endParaRPr lang="en-US"/>
          </a:p>
        </p:txBody>
      </p:sp>
      <p:pic>
        <p:nvPicPr>
          <p:cNvPr id="8" name="Picture 7">
            <a:extLst>
              <a:ext uri="{FF2B5EF4-FFF2-40B4-BE49-F238E27FC236}">
                <a16:creationId xmlns:a16="http://schemas.microsoft.com/office/drawing/2014/main" id="{089AEA23-D078-F371-233C-CFFDD41314BD}"/>
              </a:ext>
            </a:extLst>
          </p:cNvPr>
          <p:cNvPicPr>
            <a:picLocks noChangeAspect="1"/>
          </p:cNvPicPr>
          <p:nvPr/>
        </p:nvPicPr>
        <p:blipFill>
          <a:blip r:embed="rId2"/>
          <a:stretch>
            <a:fillRect/>
          </a:stretch>
        </p:blipFill>
        <p:spPr>
          <a:xfrm>
            <a:off x="5421850" y="370662"/>
            <a:ext cx="5867400" cy="977900"/>
          </a:xfrm>
          <a:prstGeom prst="rect">
            <a:avLst/>
          </a:prstGeom>
        </p:spPr>
      </p:pic>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10" name="Picture 9">
            <a:extLst>
              <a:ext uri="{FF2B5EF4-FFF2-40B4-BE49-F238E27FC236}">
                <a16:creationId xmlns:a16="http://schemas.microsoft.com/office/drawing/2014/main" id="{BFF7352E-84BB-EE48-5D0F-913F8C3090E0}"/>
              </a:ext>
            </a:extLst>
          </p:cNvPr>
          <p:cNvPicPr>
            <a:picLocks noChangeAspect="1"/>
          </p:cNvPicPr>
          <p:nvPr/>
        </p:nvPicPr>
        <p:blipFill>
          <a:blip r:embed="rId4"/>
          <a:stretch>
            <a:fillRect/>
          </a:stretch>
        </p:blipFill>
        <p:spPr>
          <a:xfrm>
            <a:off x="6615546" y="1348562"/>
            <a:ext cx="4281684" cy="746628"/>
          </a:xfrm>
          <a:prstGeom prst="rect">
            <a:avLst/>
          </a:prstGeom>
        </p:spPr>
      </p:pic>
      <p:pic>
        <p:nvPicPr>
          <p:cNvPr id="11" name="Picture 10">
            <a:extLst>
              <a:ext uri="{FF2B5EF4-FFF2-40B4-BE49-F238E27FC236}">
                <a16:creationId xmlns:a16="http://schemas.microsoft.com/office/drawing/2014/main" id="{AE75369A-D4FE-26D3-6976-AE3AE8D5A0AD}"/>
              </a:ext>
            </a:extLst>
          </p:cNvPr>
          <p:cNvPicPr>
            <a:picLocks noChangeAspect="1"/>
          </p:cNvPicPr>
          <p:nvPr/>
        </p:nvPicPr>
        <p:blipFill>
          <a:blip r:embed="rId5"/>
          <a:stretch>
            <a:fillRect/>
          </a:stretch>
        </p:blipFill>
        <p:spPr>
          <a:xfrm>
            <a:off x="6615546" y="2095190"/>
            <a:ext cx="4289738" cy="1124103"/>
          </a:xfrm>
          <a:prstGeom prst="rect">
            <a:avLst/>
          </a:prstGeom>
        </p:spPr>
      </p:pic>
      <p:pic>
        <p:nvPicPr>
          <p:cNvPr id="12" name="Picture 11">
            <a:extLst>
              <a:ext uri="{FF2B5EF4-FFF2-40B4-BE49-F238E27FC236}">
                <a16:creationId xmlns:a16="http://schemas.microsoft.com/office/drawing/2014/main" id="{46547DCB-FA82-D400-CA59-F8AB9A137799}"/>
              </a:ext>
            </a:extLst>
          </p:cNvPr>
          <p:cNvPicPr>
            <a:picLocks noChangeAspect="1"/>
          </p:cNvPicPr>
          <p:nvPr/>
        </p:nvPicPr>
        <p:blipFill>
          <a:blip r:embed="rId6"/>
          <a:stretch>
            <a:fillRect/>
          </a:stretch>
        </p:blipFill>
        <p:spPr>
          <a:xfrm>
            <a:off x="4170428" y="3225958"/>
            <a:ext cx="7569200" cy="825500"/>
          </a:xfrm>
          <a:prstGeom prst="rect">
            <a:avLst/>
          </a:prstGeom>
        </p:spPr>
      </p:pic>
      <p:pic>
        <p:nvPicPr>
          <p:cNvPr id="13" name="Picture 12">
            <a:extLst>
              <a:ext uri="{FF2B5EF4-FFF2-40B4-BE49-F238E27FC236}">
                <a16:creationId xmlns:a16="http://schemas.microsoft.com/office/drawing/2014/main" id="{F50BACCA-9AAC-04BE-14A8-AE4CEF8C6479}"/>
              </a:ext>
            </a:extLst>
          </p:cNvPr>
          <p:cNvPicPr>
            <a:picLocks noChangeAspect="1"/>
          </p:cNvPicPr>
          <p:nvPr/>
        </p:nvPicPr>
        <p:blipFill>
          <a:blip r:embed="rId7"/>
          <a:stretch>
            <a:fillRect/>
          </a:stretch>
        </p:blipFill>
        <p:spPr>
          <a:xfrm>
            <a:off x="3849675" y="4038955"/>
            <a:ext cx="7772400" cy="1143271"/>
          </a:xfrm>
          <a:prstGeom prst="rect">
            <a:avLst/>
          </a:prstGeom>
        </p:spPr>
      </p:pic>
      <p:pic>
        <p:nvPicPr>
          <p:cNvPr id="14" name="Picture 13">
            <a:extLst>
              <a:ext uri="{FF2B5EF4-FFF2-40B4-BE49-F238E27FC236}">
                <a16:creationId xmlns:a16="http://schemas.microsoft.com/office/drawing/2014/main" id="{B55926FB-5358-4C66-FB41-C2A7A5002F57}"/>
              </a:ext>
            </a:extLst>
          </p:cNvPr>
          <p:cNvPicPr>
            <a:picLocks noChangeAspect="1"/>
          </p:cNvPicPr>
          <p:nvPr/>
        </p:nvPicPr>
        <p:blipFill>
          <a:blip r:embed="rId8"/>
          <a:stretch>
            <a:fillRect/>
          </a:stretch>
        </p:blipFill>
        <p:spPr>
          <a:xfrm>
            <a:off x="3732122" y="5172966"/>
            <a:ext cx="7772400" cy="1644514"/>
          </a:xfrm>
          <a:prstGeom prst="rect">
            <a:avLst/>
          </a:prstGeom>
        </p:spPr>
      </p:pic>
      <p:sp>
        <p:nvSpPr>
          <p:cNvPr id="15" name="TextBox 14">
            <a:extLst>
              <a:ext uri="{FF2B5EF4-FFF2-40B4-BE49-F238E27FC236}">
                <a16:creationId xmlns:a16="http://schemas.microsoft.com/office/drawing/2014/main" id="{46BC0ED0-ADD5-3F21-0D46-EED8AA37F3A2}"/>
              </a:ext>
            </a:extLst>
          </p:cNvPr>
          <p:cNvSpPr txBox="1"/>
          <p:nvPr/>
        </p:nvSpPr>
        <p:spPr>
          <a:xfrm>
            <a:off x="3304453" y="5182226"/>
            <a:ext cx="17319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Growth rate at q</a:t>
            </a:r>
          </a:p>
        </p:txBody>
      </p:sp>
    </p:spTree>
    <p:extLst>
      <p:ext uri="{BB962C8B-B14F-4D97-AF65-F5344CB8AC3E}">
        <p14:creationId xmlns:p14="http://schemas.microsoft.com/office/powerpoint/2010/main" val="23014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26</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3" name="Picture 2">
            <a:extLst>
              <a:ext uri="{FF2B5EF4-FFF2-40B4-BE49-F238E27FC236}">
                <a16:creationId xmlns:a16="http://schemas.microsoft.com/office/drawing/2014/main" id="{90831A35-85E1-CAA9-214C-68481403300B}"/>
              </a:ext>
            </a:extLst>
          </p:cNvPr>
          <p:cNvPicPr>
            <a:picLocks noChangeAspect="1"/>
          </p:cNvPicPr>
          <p:nvPr/>
        </p:nvPicPr>
        <p:blipFill>
          <a:blip r:embed="rId3"/>
          <a:stretch>
            <a:fillRect/>
          </a:stretch>
        </p:blipFill>
        <p:spPr>
          <a:xfrm>
            <a:off x="2753905" y="2065390"/>
            <a:ext cx="7772400" cy="1019331"/>
          </a:xfrm>
          <a:prstGeom prst="rect">
            <a:avLst/>
          </a:prstGeom>
        </p:spPr>
      </p:pic>
      <p:sp>
        <p:nvSpPr>
          <p:cNvPr id="4" name="TextBox 3">
            <a:extLst>
              <a:ext uri="{FF2B5EF4-FFF2-40B4-BE49-F238E27FC236}">
                <a16:creationId xmlns:a16="http://schemas.microsoft.com/office/drawing/2014/main" id="{28F75598-27C8-D444-D1AB-B570B29E9E52}"/>
              </a:ext>
            </a:extLst>
          </p:cNvPr>
          <p:cNvSpPr txBox="1"/>
          <p:nvPr/>
        </p:nvSpPr>
        <p:spPr>
          <a:xfrm>
            <a:off x="3597144" y="3429000"/>
            <a:ext cx="37112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Flory-Huggins with a gradient term</a:t>
            </a:r>
          </a:p>
        </p:txBody>
      </p:sp>
    </p:spTree>
    <p:extLst>
      <p:ext uri="{BB962C8B-B14F-4D97-AF65-F5344CB8AC3E}">
        <p14:creationId xmlns:p14="http://schemas.microsoft.com/office/powerpoint/2010/main" val="161084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27</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8" name="Picture 7">
            <a:extLst>
              <a:ext uri="{FF2B5EF4-FFF2-40B4-BE49-F238E27FC236}">
                <a16:creationId xmlns:a16="http://schemas.microsoft.com/office/drawing/2014/main" id="{31BAF0C7-3453-3C44-37C4-54D6F5006941}"/>
              </a:ext>
            </a:extLst>
          </p:cNvPr>
          <p:cNvPicPr>
            <a:picLocks noChangeAspect="1"/>
          </p:cNvPicPr>
          <p:nvPr/>
        </p:nvPicPr>
        <p:blipFill>
          <a:blip r:embed="rId3"/>
          <a:stretch>
            <a:fillRect/>
          </a:stretch>
        </p:blipFill>
        <p:spPr>
          <a:xfrm>
            <a:off x="4900371" y="0"/>
            <a:ext cx="6955971" cy="6858000"/>
          </a:xfrm>
          <a:prstGeom prst="rect">
            <a:avLst/>
          </a:prstGeom>
        </p:spPr>
      </p:pic>
      <p:pic>
        <p:nvPicPr>
          <p:cNvPr id="10" name="Picture 9">
            <a:extLst>
              <a:ext uri="{FF2B5EF4-FFF2-40B4-BE49-F238E27FC236}">
                <a16:creationId xmlns:a16="http://schemas.microsoft.com/office/drawing/2014/main" id="{2C6B65AB-62C8-5078-A36F-02A7B3DB6443}"/>
              </a:ext>
            </a:extLst>
          </p:cNvPr>
          <p:cNvPicPr>
            <a:picLocks noChangeAspect="1"/>
          </p:cNvPicPr>
          <p:nvPr/>
        </p:nvPicPr>
        <p:blipFill>
          <a:blip r:embed="rId4"/>
          <a:stretch>
            <a:fillRect/>
          </a:stretch>
        </p:blipFill>
        <p:spPr>
          <a:xfrm>
            <a:off x="15114" y="5361006"/>
            <a:ext cx="4900371" cy="603458"/>
          </a:xfrm>
          <a:prstGeom prst="rect">
            <a:avLst/>
          </a:prstGeom>
        </p:spPr>
      </p:pic>
      <p:pic>
        <p:nvPicPr>
          <p:cNvPr id="11" name="Picture 10">
            <a:extLst>
              <a:ext uri="{FF2B5EF4-FFF2-40B4-BE49-F238E27FC236}">
                <a16:creationId xmlns:a16="http://schemas.microsoft.com/office/drawing/2014/main" id="{6F02A151-459B-50B7-AFAF-C5FAF7E5C00F}"/>
              </a:ext>
            </a:extLst>
          </p:cNvPr>
          <p:cNvPicPr>
            <a:picLocks noChangeAspect="1"/>
          </p:cNvPicPr>
          <p:nvPr/>
        </p:nvPicPr>
        <p:blipFill>
          <a:blip r:embed="rId5"/>
          <a:stretch>
            <a:fillRect/>
          </a:stretch>
        </p:blipFill>
        <p:spPr>
          <a:xfrm>
            <a:off x="821357" y="1803694"/>
            <a:ext cx="2821129" cy="3636830"/>
          </a:xfrm>
          <a:prstGeom prst="rect">
            <a:avLst/>
          </a:prstGeom>
        </p:spPr>
      </p:pic>
      <p:sp>
        <p:nvSpPr>
          <p:cNvPr id="12" name="TextBox 11">
            <a:extLst>
              <a:ext uri="{FF2B5EF4-FFF2-40B4-BE49-F238E27FC236}">
                <a16:creationId xmlns:a16="http://schemas.microsoft.com/office/drawing/2014/main" id="{9021BB7B-BD9B-3A6A-43FA-55C5E9EE91CA}"/>
              </a:ext>
            </a:extLst>
          </p:cNvPr>
          <p:cNvSpPr txBox="1"/>
          <p:nvPr/>
        </p:nvSpPr>
        <p:spPr>
          <a:xfrm>
            <a:off x="468548" y="5837513"/>
            <a:ext cx="39292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R(q) can be measured by light scattering</a:t>
            </a:r>
          </a:p>
          <a:p>
            <a:r>
              <a:rPr lang="en-US" dirty="0">
                <a:latin typeface="Times New Roman" panose="02020603050405020304" pitchFamily="18" charset="0"/>
                <a:cs typeface="Times New Roman" panose="02020603050405020304" pitchFamily="18" charset="0"/>
              </a:rPr>
              <a:t>For Polymers </a:t>
            </a:r>
          </a:p>
          <a:p>
            <a:r>
              <a:rPr lang="en-US" dirty="0">
                <a:latin typeface="Times New Roman" panose="02020603050405020304" pitchFamily="18" charset="0"/>
                <a:cs typeface="Times New Roman" panose="02020603050405020304" pitchFamily="18" charset="0"/>
              </a:rPr>
              <a:t>(X-ray or neutron for metals/ceramics)</a:t>
            </a:r>
          </a:p>
        </p:txBody>
      </p:sp>
    </p:spTree>
    <p:extLst>
      <p:ext uri="{BB962C8B-B14F-4D97-AF65-F5344CB8AC3E}">
        <p14:creationId xmlns:p14="http://schemas.microsoft.com/office/powerpoint/2010/main" val="2584612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28</a:t>
            </a:fld>
            <a:endParaRPr lang="en-US"/>
          </a:p>
        </p:txBody>
      </p:sp>
      <p:pic>
        <p:nvPicPr>
          <p:cNvPr id="3" name="Picture 2">
            <a:extLst>
              <a:ext uri="{FF2B5EF4-FFF2-40B4-BE49-F238E27FC236}">
                <a16:creationId xmlns:a16="http://schemas.microsoft.com/office/drawing/2014/main" id="{BE259344-8B4A-248A-5586-A66733069EEA}"/>
              </a:ext>
            </a:extLst>
          </p:cNvPr>
          <p:cNvPicPr>
            <a:picLocks noChangeAspect="1"/>
          </p:cNvPicPr>
          <p:nvPr/>
        </p:nvPicPr>
        <p:blipFill>
          <a:blip r:embed="rId2"/>
          <a:stretch>
            <a:fillRect/>
          </a:stretch>
        </p:blipFill>
        <p:spPr>
          <a:xfrm>
            <a:off x="3902573" y="602088"/>
            <a:ext cx="7772400" cy="2327174"/>
          </a:xfrm>
          <a:prstGeom prst="rect">
            <a:avLst/>
          </a:prstGeom>
        </p:spPr>
      </p:pic>
      <p:pic>
        <p:nvPicPr>
          <p:cNvPr id="4" name="Picture 3">
            <a:extLst>
              <a:ext uri="{FF2B5EF4-FFF2-40B4-BE49-F238E27FC236}">
                <a16:creationId xmlns:a16="http://schemas.microsoft.com/office/drawing/2014/main" id="{CE6807A7-FD43-1356-394D-0F33FB691954}"/>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5" name="Picture 4">
            <a:extLst>
              <a:ext uri="{FF2B5EF4-FFF2-40B4-BE49-F238E27FC236}">
                <a16:creationId xmlns:a16="http://schemas.microsoft.com/office/drawing/2014/main" id="{547EFD45-AA61-2524-FC50-60A4FECC8EFB}"/>
              </a:ext>
            </a:extLst>
          </p:cNvPr>
          <p:cNvPicPr>
            <a:picLocks noChangeAspect="1"/>
          </p:cNvPicPr>
          <p:nvPr/>
        </p:nvPicPr>
        <p:blipFill rotWithShape="1">
          <a:blip r:embed="rId4"/>
          <a:srcRect l="2123" t="1992" r="45186" b="17356"/>
          <a:stretch/>
        </p:blipFill>
        <p:spPr>
          <a:xfrm>
            <a:off x="770816" y="2564136"/>
            <a:ext cx="2512827" cy="3792214"/>
          </a:xfrm>
          <a:prstGeom prst="rect">
            <a:avLst/>
          </a:prstGeom>
        </p:spPr>
      </p:pic>
      <p:pic>
        <p:nvPicPr>
          <p:cNvPr id="6" name="Picture 5">
            <a:extLst>
              <a:ext uri="{FF2B5EF4-FFF2-40B4-BE49-F238E27FC236}">
                <a16:creationId xmlns:a16="http://schemas.microsoft.com/office/drawing/2014/main" id="{9BE22BC2-98A7-5C99-3C9F-C0E8AEC5D880}"/>
              </a:ext>
            </a:extLst>
          </p:cNvPr>
          <p:cNvPicPr>
            <a:picLocks noChangeAspect="1"/>
          </p:cNvPicPr>
          <p:nvPr/>
        </p:nvPicPr>
        <p:blipFill>
          <a:blip r:embed="rId5"/>
          <a:stretch>
            <a:fillRect/>
          </a:stretch>
        </p:blipFill>
        <p:spPr>
          <a:xfrm>
            <a:off x="3902573" y="3429000"/>
            <a:ext cx="7658100" cy="1981200"/>
          </a:xfrm>
          <a:prstGeom prst="rect">
            <a:avLst/>
          </a:prstGeom>
        </p:spPr>
      </p:pic>
      <p:sp>
        <p:nvSpPr>
          <p:cNvPr id="7" name="TextBox 6">
            <a:extLst>
              <a:ext uri="{FF2B5EF4-FFF2-40B4-BE49-F238E27FC236}">
                <a16:creationId xmlns:a16="http://schemas.microsoft.com/office/drawing/2014/main" id="{E315EDB1-6329-9CAC-0B7D-706383C4ADE4}"/>
              </a:ext>
            </a:extLst>
          </p:cNvPr>
          <p:cNvSpPr txBox="1"/>
          <p:nvPr/>
        </p:nvSpPr>
        <p:spPr>
          <a:xfrm>
            <a:off x="5303475" y="5401051"/>
            <a:ext cx="1080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Transport</a:t>
            </a:r>
          </a:p>
        </p:txBody>
      </p:sp>
      <p:sp>
        <p:nvSpPr>
          <p:cNvPr id="8" name="TextBox 7">
            <a:extLst>
              <a:ext uri="{FF2B5EF4-FFF2-40B4-BE49-F238E27FC236}">
                <a16:creationId xmlns:a16="http://schemas.microsoft.com/office/drawing/2014/main" id="{0651C440-0230-E71A-A0BB-563D17273D19}"/>
              </a:ext>
            </a:extLst>
          </p:cNvPr>
          <p:cNvSpPr txBox="1"/>
          <p:nvPr/>
        </p:nvSpPr>
        <p:spPr>
          <a:xfrm>
            <a:off x="6888526" y="5410200"/>
            <a:ext cx="18004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Thermodynamics</a:t>
            </a:r>
          </a:p>
        </p:txBody>
      </p:sp>
      <p:sp>
        <p:nvSpPr>
          <p:cNvPr id="10" name="TextBox 9">
            <a:extLst>
              <a:ext uri="{FF2B5EF4-FFF2-40B4-BE49-F238E27FC236}">
                <a16:creationId xmlns:a16="http://schemas.microsoft.com/office/drawing/2014/main" id="{90290FAC-5618-655B-6B5E-82F3ABD0D4B3}"/>
              </a:ext>
            </a:extLst>
          </p:cNvPr>
          <p:cNvSpPr txBox="1"/>
          <p:nvPr/>
        </p:nvSpPr>
        <p:spPr>
          <a:xfrm>
            <a:off x="9464384" y="5271700"/>
            <a:ext cx="248657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Size</a:t>
            </a:r>
          </a:p>
          <a:p>
            <a:r>
              <a:rPr lang="en-US" dirty="0">
                <a:latin typeface="Times New Roman" panose="02020603050405020304" pitchFamily="18" charset="0"/>
                <a:cs typeface="Times New Roman" panose="02020603050405020304" pitchFamily="18" charset="0"/>
              </a:rPr>
              <a:t>(Entropy of the gradient)</a:t>
            </a:r>
          </a:p>
        </p:txBody>
      </p:sp>
      <p:pic>
        <p:nvPicPr>
          <p:cNvPr id="11" name="Picture 10">
            <a:extLst>
              <a:ext uri="{FF2B5EF4-FFF2-40B4-BE49-F238E27FC236}">
                <a16:creationId xmlns:a16="http://schemas.microsoft.com/office/drawing/2014/main" id="{B5AE8A08-0BCF-80FD-0F1B-A62F64646158}"/>
              </a:ext>
            </a:extLst>
          </p:cNvPr>
          <p:cNvPicPr>
            <a:picLocks noChangeAspect="1"/>
          </p:cNvPicPr>
          <p:nvPr/>
        </p:nvPicPr>
        <p:blipFill rotWithShape="1">
          <a:blip r:embed="rId6"/>
          <a:srcRect b="35686"/>
          <a:stretch/>
        </p:blipFill>
        <p:spPr>
          <a:xfrm>
            <a:off x="6791838" y="5856421"/>
            <a:ext cx="1818762" cy="820262"/>
          </a:xfrm>
          <a:prstGeom prst="rect">
            <a:avLst/>
          </a:prstGeom>
        </p:spPr>
      </p:pic>
      <p:pic>
        <p:nvPicPr>
          <p:cNvPr id="12" name="Picture 11">
            <a:extLst>
              <a:ext uri="{FF2B5EF4-FFF2-40B4-BE49-F238E27FC236}">
                <a16:creationId xmlns:a16="http://schemas.microsoft.com/office/drawing/2014/main" id="{F203BB4F-B668-DC21-DBDE-0C2EFB05EF5A}"/>
              </a:ext>
            </a:extLst>
          </p:cNvPr>
          <p:cNvPicPr>
            <a:picLocks noChangeAspect="1"/>
          </p:cNvPicPr>
          <p:nvPr/>
        </p:nvPicPr>
        <p:blipFill rotWithShape="1">
          <a:blip r:embed="rId6"/>
          <a:srcRect t="71372"/>
          <a:stretch/>
        </p:blipFill>
        <p:spPr>
          <a:xfrm>
            <a:off x="9297606" y="6073349"/>
            <a:ext cx="1818762" cy="365125"/>
          </a:xfrm>
          <a:prstGeom prst="rect">
            <a:avLst/>
          </a:prstGeom>
        </p:spPr>
      </p:pic>
    </p:spTree>
    <p:extLst>
      <p:ext uri="{BB962C8B-B14F-4D97-AF65-F5344CB8AC3E}">
        <p14:creationId xmlns:p14="http://schemas.microsoft.com/office/powerpoint/2010/main" val="304114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29</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spTree>
    <p:extLst>
      <p:ext uri="{BB962C8B-B14F-4D97-AF65-F5344CB8AC3E}">
        <p14:creationId xmlns:p14="http://schemas.microsoft.com/office/powerpoint/2010/main" val="265207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769279" y="623883"/>
            <a:ext cx="6212793"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exp(-</a:t>
            </a:r>
            <a:r>
              <a:rPr lang="en-US" dirty="0">
                <a:latin typeface="Symbol" pitchFamily="2" charset="2"/>
              </a:rPr>
              <a:t>D</a:t>
            </a:r>
            <a:r>
              <a:rPr lang="en-US" dirty="0"/>
              <a:t>G(T)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3</a:t>
            </a:fld>
            <a:endParaRPr lang="en-US"/>
          </a:p>
        </p:txBody>
      </p:sp>
      <p:pic>
        <p:nvPicPr>
          <p:cNvPr id="8" name="Picture 7">
            <a:extLst>
              <a:ext uri="{FF2B5EF4-FFF2-40B4-BE49-F238E27FC236}">
                <a16:creationId xmlns:a16="http://schemas.microsoft.com/office/drawing/2014/main" id="{AC401B56-FC1B-1DFC-6E3D-8971E8A0B489}"/>
              </a:ext>
            </a:extLst>
          </p:cNvPr>
          <p:cNvPicPr>
            <a:picLocks noChangeAspect="1"/>
          </p:cNvPicPr>
          <p:nvPr/>
        </p:nvPicPr>
        <p:blipFill>
          <a:blip r:embed="rId2"/>
          <a:stretch>
            <a:fillRect/>
          </a:stretch>
        </p:blipFill>
        <p:spPr>
          <a:xfrm>
            <a:off x="499087" y="2779305"/>
            <a:ext cx="5762151" cy="2986532"/>
          </a:xfrm>
          <a:prstGeom prst="rect">
            <a:avLst/>
          </a:prstGeom>
        </p:spPr>
      </p:pic>
      <p:pic>
        <p:nvPicPr>
          <p:cNvPr id="9" name="Picture 8">
            <a:extLst>
              <a:ext uri="{FF2B5EF4-FFF2-40B4-BE49-F238E27FC236}">
                <a16:creationId xmlns:a16="http://schemas.microsoft.com/office/drawing/2014/main" id="{911BAD8E-0E99-21B2-B398-9D8485899D25}"/>
              </a:ext>
            </a:extLst>
          </p:cNvPr>
          <p:cNvPicPr>
            <a:picLocks noChangeAspect="1"/>
          </p:cNvPicPr>
          <p:nvPr/>
        </p:nvPicPr>
        <p:blipFill>
          <a:blip r:embed="rId3"/>
          <a:stretch>
            <a:fillRect/>
          </a:stretch>
        </p:blipFill>
        <p:spPr>
          <a:xfrm>
            <a:off x="520932" y="6005655"/>
            <a:ext cx="3060469" cy="427907"/>
          </a:xfrm>
          <a:prstGeom prst="rect">
            <a:avLst/>
          </a:prstGeom>
        </p:spPr>
      </p:pic>
      <p:pic>
        <p:nvPicPr>
          <p:cNvPr id="1026" name="Picture 2" descr="Crystallization rate as a function of temperature for semi ...">
            <a:extLst>
              <a:ext uri="{FF2B5EF4-FFF2-40B4-BE49-F238E27FC236}">
                <a16:creationId xmlns:a16="http://schemas.microsoft.com/office/drawing/2014/main" id="{E566B770-A047-A580-A1CC-9D06AFE2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82" y="2865198"/>
            <a:ext cx="3954600" cy="28147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06995B-FE54-E00F-0C9A-363F32B07DA4}"/>
              </a:ext>
            </a:extLst>
          </p:cNvPr>
          <p:cNvSpPr txBox="1"/>
          <p:nvPr/>
        </p:nvSpPr>
        <p:spPr>
          <a:xfrm>
            <a:off x="8005585" y="346884"/>
            <a:ext cx="3509356" cy="203132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To homogeneously form a crystal, you need to 1) form a nucleus or seed then 2) grow from the seed.  At deep quench you get a lot of seeds but slow growth since transport is slow.  At high temperature you see few seeds, but the kinetics are fast.</a:t>
            </a:r>
          </a:p>
        </p:txBody>
      </p:sp>
    </p:spTree>
    <p:extLst>
      <p:ext uri="{BB962C8B-B14F-4D97-AF65-F5344CB8AC3E}">
        <p14:creationId xmlns:p14="http://schemas.microsoft.com/office/powerpoint/2010/main" val="330903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C4216A-56FD-9B43-A41D-2B04F9CA0C4D}"/>
              </a:ext>
            </a:extLst>
          </p:cNvPr>
          <p:cNvSpPr>
            <a:spLocks noGrp="1"/>
          </p:cNvSpPr>
          <p:nvPr>
            <p:ph type="sldNum" sz="quarter" idx="12"/>
          </p:nvPr>
        </p:nvSpPr>
        <p:spPr/>
        <p:txBody>
          <a:bodyPr/>
          <a:lstStyle/>
          <a:p>
            <a:fld id="{87AB1D93-DC19-4A40-9406-30747714C3D7}" type="slidenum">
              <a:rPr lang="en-US" smtClean="0"/>
              <a:t>30</a:t>
            </a:fld>
            <a:endParaRPr lang="en-US"/>
          </a:p>
        </p:txBody>
      </p:sp>
      <p:pic>
        <p:nvPicPr>
          <p:cNvPr id="3" name="Picture 2">
            <a:extLst>
              <a:ext uri="{FF2B5EF4-FFF2-40B4-BE49-F238E27FC236}">
                <a16:creationId xmlns:a16="http://schemas.microsoft.com/office/drawing/2014/main" id="{2410496C-99D7-8E42-A464-5814C49E2E0D}"/>
              </a:ext>
            </a:extLst>
          </p:cNvPr>
          <p:cNvPicPr>
            <a:picLocks noChangeAspect="1"/>
          </p:cNvPicPr>
          <p:nvPr/>
        </p:nvPicPr>
        <p:blipFill>
          <a:blip r:embed="rId2"/>
          <a:stretch>
            <a:fillRect/>
          </a:stretch>
        </p:blipFill>
        <p:spPr>
          <a:xfrm>
            <a:off x="1931489" y="577850"/>
            <a:ext cx="8407400" cy="5778500"/>
          </a:xfrm>
          <a:prstGeom prst="rect">
            <a:avLst/>
          </a:prstGeom>
        </p:spPr>
      </p:pic>
      <p:sp>
        <p:nvSpPr>
          <p:cNvPr id="4" name="TextBox 3">
            <a:extLst>
              <a:ext uri="{FF2B5EF4-FFF2-40B4-BE49-F238E27FC236}">
                <a16:creationId xmlns:a16="http://schemas.microsoft.com/office/drawing/2014/main" id="{8DB18541-4FE5-D443-9801-62D4CB814E56}"/>
              </a:ext>
            </a:extLst>
          </p:cNvPr>
          <p:cNvSpPr txBox="1"/>
          <p:nvPr/>
        </p:nvSpPr>
        <p:spPr>
          <a:xfrm>
            <a:off x="3280031" y="127776"/>
            <a:ext cx="62433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Activation Barrier for Nucleation and Growth</a:t>
            </a:r>
          </a:p>
        </p:txBody>
      </p:sp>
      <p:pic>
        <p:nvPicPr>
          <p:cNvPr id="5" name="Picture 4">
            <a:extLst>
              <a:ext uri="{FF2B5EF4-FFF2-40B4-BE49-F238E27FC236}">
                <a16:creationId xmlns:a16="http://schemas.microsoft.com/office/drawing/2014/main" id="{321CA63D-6471-544F-B362-A2E0895928FB}"/>
              </a:ext>
            </a:extLst>
          </p:cNvPr>
          <p:cNvPicPr>
            <a:picLocks noChangeAspect="1"/>
          </p:cNvPicPr>
          <p:nvPr/>
        </p:nvPicPr>
        <p:blipFill>
          <a:blip r:embed="rId3"/>
          <a:stretch>
            <a:fillRect/>
          </a:stretch>
        </p:blipFill>
        <p:spPr>
          <a:xfrm>
            <a:off x="8299450" y="2066108"/>
            <a:ext cx="3365500" cy="1524000"/>
          </a:xfrm>
          <a:prstGeom prst="rect">
            <a:avLst/>
          </a:prstGeom>
        </p:spPr>
      </p:pic>
      <p:sp>
        <p:nvSpPr>
          <p:cNvPr id="6" name="TextBox 5">
            <a:extLst>
              <a:ext uri="{FF2B5EF4-FFF2-40B4-BE49-F238E27FC236}">
                <a16:creationId xmlns:a16="http://schemas.microsoft.com/office/drawing/2014/main" id="{C5CA4003-25CE-B04E-A1CA-361903A57C93}"/>
              </a:ext>
            </a:extLst>
          </p:cNvPr>
          <p:cNvSpPr txBox="1"/>
          <p:nvPr/>
        </p:nvSpPr>
        <p:spPr>
          <a:xfrm>
            <a:off x="8299450" y="3931920"/>
            <a:ext cx="339573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Balance between bulk and surface</a:t>
            </a:r>
          </a:p>
          <a:p>
            <a:r>
              <a:rPr lang="en-US" dirty="0">
                <a:latin typeface="Times New Roman" panose="02020603050405020304" pitchFamily="18" charset="0"/>
                <a:cs typeface="Times New Roman" panose="02020603050405020304" pitchFamily="18" charset="0"/>
              </a:rPr>
              <a:t>Free energies</a:t>
            </a:r>
          </a:p>
          <a:p>
            <a:r>
              <a:rPr lang="en-US" dirty="0">
                <a:latin typeface="Times New Roman" panose="02020603050405020304" pitchFamily="18" charset="0"/>
                <a:cs typeface="Times New Roman" panose="02020603050405020304" pitchFamily="18" charset="0"/>
              </a:rPr>
              <a:t>(Next chapter)</a:t>
            </a:r>
          </a:p>
        </p:txBody>
      </p:sp>
      <p:sp>
        <p:nvSpPr>
          <p:cNvPr id="7" name="TextBox 6">
            <a:extLst>
              <a:ext uri="{FF2B5EF4-FFF2-40B4-BE49-F238E27FC236}">
                <a16:creationId xmlns:a16="http://schemas.microsoft.com/office/drawing/2014/main" id="{58570C71-2756-7843-9422-0448CF21E8C0}"/>
              </a:ext>
            </a:extLst>
          </p:cNvPr>
          <p:cNvSpPr txBox="1"/>
          <p:nvPr/>
        </p:nvSpPr>
        <p:spPr>
          <a:xfrm>
            <a:off x="2468880" y="1142778"/>
            <a:ext cx="229906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Different relative bulk to surface free energies (small to large)</a:t>
            </a:r>
          </a:p>
        </p:txBody>
      </p:sp>
      <p:pic>
        <p:nvPicPr>
          <p:cNvPr id="8" name="Picture 7">
            <a:extLst>
              <a:ext uri="{FF2B5EF4-FFF2-40B4-BE49-F238E27FC236}">
                <a16:creationId xmlns:a16="http://schemas.microsoft.com/office/drawing/2014/main" id="{7E832620-DDA4-3445-8D9B-1ECD8A73B077}"/>
              </a:ext>
            </a:extLst>
          </p:cNvPr>
          <p:cNvPicPr>
            <a:picLocks noChangeAspect="1"/>
          </p:cNvPicPr>
          <p:nvPr/>
        </p:nvPicPr>
        <p:blipFill>
          <a:blip r:embed="rId4"/>
          <a:stretch>
            <a:fillRect/>
          </a:stretch>
        </p:blipFill>
        <p:spPr>
          <a:xfrm>
            <a:off x="1678396" y="2552435"/>
            <a:ext cx="2120900" cy="711200"/>
          </a:xfrm>
          <a:prstGeom prst="rect">
            <a:avLst/>
          </a:prstGeom>
        </p:spPr>
      </p:pic>
      <p:sp>
        <p:nvSpPr>
          <p:cNvPr id="9" name="TextBox 8">
            <a:extLst>
              <a:ext uri="{FF2B5EF4-FFF2-40B4-BE49-F238E27FC236}">
                <a16:creationId xmlns:a16="http://schemas.microsoft.com/office/drawing/2014/main" id="{4FD7D4B5-A042-284E-8F61-7409414E4441}"/>
              </a:ext>
            </a:extLst>
          </p:cNvPr>
          <p:cNvSpPr txBox="1"/>
          <p:nvPr/>
        </p:nvSpPr>
        <p:spPr>
          <a:xfrm>
            <a:off x="322097" y="2584869"/>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pic>
        <p:nvPicPr>
          <p:cNvPr id="10" name="Picture 9">
            <a:extLst>
              <a:ext uri="{FF2B5EF4-FFF2-40B4-BE49-F238E27FC236}">
                <a16:creationId xmlns:a16="http://schemas.microsoft.com/office/drawing/2014/main" id="{5548C63B-E470-5E4D-A560-2E65B3E6CAB6}"/>
              </a:ext>
            </a:extLst>
          </p:cNvPr>
          <p:cNvPicPr>
            <a:picLocks noChangeAspect="1"/>
          </p:cNvPicPr>
          <p:nvPr/>
        </p:nvPicPr>
        <p:blipFill>
          <a:blip r:embed="rId5"/>
          <a:stretch>
            <a:fillRect/>
          </a:stretch>
        </p:blipFill>
        <p:spPr>
          <a:xfrm>
            <a:off x="1811685" y="3206728"/>
            <a:ext cx="2057400" cy="762000"/>
          </a:xfrm>
          <a:prstGeom prst="rect">
            <a:avLst/>
          </a:prstGeom>
        </p:spPr>
      </p:pic>
      <p:sp>
        <p:nvSpPr>
          <p:cNvPr id="11" name="TextBox 10">
            <a:extLst>
              <a:ext uri="{FF2B5EF4-FFF2-40B4-BE49-F238E27FC236}">
                <a16:creationId xmlns:a16="http://schemas.microsoft.com/office/drawing/2014/main" id="{F4D6F4F7-623A-1A07-A0F9-E31A3172C28A}"/>
              </a:ext>
            </a:extLst>
          </p:cNvPr>
          <p:cNvSpPr txBox="1"/>
          <p:nvPr/>
        </p:nvSpPr>
        <p:spPr>
          <a:xfrm>
            <a:off x="322097" y="326456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spTree>
    <p:extLst>
      <p:ext uri="{BB962C8B-B14F-4D97-AF65-F5344CB8AC3E}">
        <p14:creationId xmlns:p14="http://schemas.microsoft.com/office/powerpoint/2010/main" val="566664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A7F16-B4B4-5843-952E-75A682D41FA0}"/>
              </a:ext>
            </a:extLst>
          </p:cNvPr>
          <p:cNvSpPr>
            <a:spLocks noGrp="1"/>
          </p:cNvSpPr>
          <p:nvPr>
            <p:ph type="sldNum" sz="quarter" idx="12"/>
          </p:nvPr>
        </p:nvSpPr>
        <p:spPr/>
        <p:txBody>
          <a:bodyPr/>
          <a:lstStyle/>
          <a:p>
            <a:fld id="{87AB1D93-DC19-4A40-9406-30747714C3D7}" type="slidenum">
              <a:rPr lang="en-US" smtClean="0"/>
              <a:t>31</a:t>
            </a:fld>
            <a:endParaRPr lang="en-US"/>
          </a:p>
        </p:txBody>
      </p:sp>
      <p:sp>
        <p:nvSpPr>
          <p:cNvPr id="3" name="TextBox 2">
            <a:extLst>
              <a:ext uri="{FF2B5EF4-FFF2-40B4-BE49-F238E27FC236}">
                <a16:creationId xmlns:a16="http://schemas.microsoft.com/office/drawing/2014/main" id="{DF83B63E-ADC9-2644-AFA1-52711AC0B451}"/>
              </a:ext>
            </a:extLst>
          </p:cNvPr>
          <p:cNvSpPr txBox="1"/>
          <p:nvPr/>
        </p:nvSpPr>
        <p:spPr>
          <a:xfrm>
            <a:off x="900521" y="206542"/>
            <a:ext cx="9753055" cy="461665"/>
          </a:xfrm>
          <a:prstGeom prst="rect">
            <a:avLst/>
          </a:prstGeom>
          <a:noFill/>
        </p:spPr>
        <p:txBody>
          <a:bodyPr wrap="none" rtlCol="0">
            <a:spAutoFit/>
          </a:bodyPr>
          <a:lstStyle/>
          <a:p>
            <a:r>
              <a:rPr lang="en-US" sz="2400" b="1" dirty="0"/>
              <a:t>Critical Scattering from Single Phase Polymer Melt (neutron scattering 10Å)</a:t>
            </a:r>
          </a:p>
        </p:txBody>
      </p:sp>
      <p:pic>
        <p:nvPicPr>
          <p:cNvPr id="4" name="Picture 3">
            <a:extLst>
              <a:ext uri="{FF2B5EF4-FFF2-40B4-BE49-F238E27FC236}">
                <a16:creationId xmlns:a16="http://schemas.microsoft.com/office/drawing/2014/main" id="{6595C54A-A7B8-B64A-B020-D11759AA43CB}"/>
              </a:ext>
            </a:extLst>
          </p:cNvPr>
          <p:cNvPicPr>
            <a:picLocks noChangeAspect="1"/>
          </p:cNvPicPr>
          <p:nvPr/>
        </p:nvPicPr>
        <p:blipFill>
          <a:blip r:embed="rId2"/>
          <a:stretch>
            <a:fillRect/>
          </a:stretch>
        </p:blipFill>
        <p:spPr>
          <a:xfrm>
            <a:off x="542653" y="908050"/>
            <a:ext cx="8572500" cy="5448300"/>
          </a:xfrm>
          <a:prstGeom prst="rect">
            <a:avLst/>
          </a:prstGeom>
        </p:spPr>
      </p:pic>
      <p:sp>
        <p:nvSpPr>
          <p:cNvPr id="5" name="TextBox 4">
            <a:extLst>
              <a:ext uri="{FF2B5EF4-FFF2-40B4-BE49-F238E27FC236}">
                <a16:creationId xmlns:a16="http://schemas.microsoft.com/office/drawing/2014/main" id="{37DF7088-741A-114D-8B26-9136887A6373}"/>
              </a:ext>
            </a:extLst>
          </p:cNvPr>
          <p:cNvSpPr txBox="1"/>
          <p:nvPr/>
        </p:nvSpPr>
        <p:spPr>
          <a:xfrm>
            <a:off x="9115153" y="748155"/>
            <a:ext cx="3076847" cy="45243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polymer chain in a melt is a random walk like a diffusion path so Mass ~ size</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By Bragg’s law size is related to inverse angle</a:t>
            </a:r>
          </a:p>
          <a:p>
            <a:r>
              <a:rPr lang="en-US" dirty="0">
                <a:latin typeface="Times New Roman" panose="02020603050405020304" pitchFamily="18" charset="0"/>
                <a:cs typeface="Times New Roman" panose="02020603050405020304" pitchFamily="18" charset="0"/>
              </a:rPr>
              <a:t>d = 2/(</a:t>
            </a:r>
            <a:r>
              <a:rPr lang="en-US" dirty="0">
                <a:latin typeface="Symbol" pitchFamily="2" charset="2"/>
              </a:rPr>
              <a:t>l</a:t>
            </a:r>
            <a:r>
              <a:rPr lang="en-US" dirty="0"/>
              <a:t> </a:t>
            </a:r>
            <a:r>
              <a:rPr lang="en-US" dirty="0" err="1"/>
              <a:t>sin</a:t>
            </a:r>
            <a:r>
              <a:rPr lang="en-US" dirty="0" err="1">
                <a:latin typeface="Symbol" pitchFamily="2" charset="2"/>
              </a:rPr>
              <a:t>q</a:t>
            </a:r>
            <a:r>
              <a:rPr lang="en-US" dirty="0"/>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Reduced angle is q = 4</a:t>
            </a:r>
            <a:r>
              <a:rPr lang="en-US" dirty="0">
                <a:latin typeface="Symbol" pitchFamily="2" charset="2"/>
              </a:rPr>
              <a:t>p</a:t>
            </a:r>
            <a:r>
              <a:rPr lang="en-US" dirty="0"/>
              <a:t>/</a:t>
            </a:r>
            <a:r>
              <a:rPr lang="en-US" dirty="0">
                <a:latin typeface="Symbol" pitchFamily="2" charset="2"/>
              </a:rPr>
              <a:t>l</a:t>
            </a:r>
            <a:r>
              <a:rPr lang="en-US" dirty="0"/>
              <a:t> </a:t>
            </a:r>
            <a:r>
              <a:rPr lang="en-US" dirty="0" err="1"/>
              <a:t>sin</a:t>
            </a:r>
            <a:r>
              <a:rPr lang="en-US" dirty="0" err="1">
                <a:latin typeface="Symbol" pitchFamily="2" charset="2"/>
              </a:rPr>
              <a:t>q</a:t>
            </a:r>
            <a:endParaRPr lang="en-US" dirty="0">
              <a:latin typeface="Symbol" pitchFamily="2" charset="2"/>
            </a:endParaRPr>
          </a:p>
          <a:p>
            <a:r>
              <a:rPr lang="en-US" dirty="0">
                <a:latin typeface="Times New Roman" panose="02020603050405020304" pitchFamily="18" charset="0"/>
                <a:cs typeface="Times New Roman" panose="02020603050405020304" pitchFamily="18" charset="0"/>
              </a:rPr>
              <a:t>Intensity (S) scales with Mass</a:t>
            </a:r>
          </a:p>
          <a:p>
            <a:r>
              <a:rPr lang="en-US" dirty="0">
                <a:latin typeface="Times New Roman" panose="02020603050405020304" pitchFamily="18" charset="0"/>
                <a:cs typeface="Times New Roman" panose="02020603050405020304" pitchFamily="18" charset="0"/>
              </a:rPr>
              <a:t>So, S ~ q</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Then a plot of 1/S vs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should be a line that reflects the inverse of contrast at q = 0</a:t>
            </a:r>
          </a:p>
          <a:p>
            <a:r>
              <a:rPr lang="en-US" dirty="0">
                <a:latin typeface="Times New Roman" panose="02020603050405020304" pitchFamily="18" charset="0"/>
                <a:cs typeface="Times New Roman" panose="02020603050405020304" pitchFamily="18" charset="0"/>
              </a:rPr>
              <a:t>At the critical point contrast goes to ∞ so 1/S goes to 0.</a:t>
            </a:r>
          </a:p>
          <a:p>
            <a:r>
              <a:rPr lang="en-US" dirty="0">
                <a:latin typeface="Times New Roman" panose="02020603050405020304" pitchFamily="18" charset="0"/>
                <a:cs typeface="Times New Roman" panose="02020603050405020304" pitchFamily="18" charset="0"/>
              </a:rPr>
              <a:t>Deuteration provides contrast for neutrons, </a:t>
            </a:r>
            <a:r>
              <a:rPr lang="en-US" dirty="0">
                <a:latin typeface="Symbol" pitchFamily="2" charset="2"/>
                <a:cs typeface="Calibri" panose="020F0502020204030204" pitchFamily="34" charset="0"/>
              </a:rPr>
              <a:t>l</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 10Å.</a:t>
            </a:r>
          </a:p>
        </p:txBody>
      </p:sp>
    </p:spTree>
    <p:extLst>
      <p:ext uri="{BB962C8B-B14F-4D97-AF65-F5344CB8AC3E}">
        <p14:creationId xmlns:p14="http://schemas.microsoft.com/office/powerpoint/2010/main" val="228102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7BC5C-3B02-774D-9670-67EDA704F6C4}"/>
              </a:ext>
            </a:extLst>
          </p:cNvPr>
          <p:cNvSpPr>
            <a:spLocks noGrp="1"/>
          </p:cNvSpPr>
          <p:nvPr>
            <p:ph type="sldNum" sz="quarter" idx="12"/>
          </p:nvPr>
        </p:nvSpPr>
        <p:spPr/>
        <p:txBody>
          <a:bodyPr/>
          <a:lstStyle/>
          <a:p>
            <a:fld id="{87AB1D93-DC19-4A40-9406-30747714C3D7}" type="slidenum">
              <a:rPr lang="en-US" smtClean="0"/>
              <a:t>32</a:t>
            </a:fld>
            <a:endParaRPr lang="en-US"/>
          </a:p>
        </p:txBody>
      </p:sp>
      <p:pic>
        <p:nvPicPr>
          <p:cNvPr id="3" name="Picture 2">
            <a:extLst>
              <a:ext uri="{FF2B5EF4-FFF2-40B4-BE49-F238E27FC236}">
                <a16:creationId xmlns:a16="http://schemas.microsoft.com/office/drawing/2014/main" id="{01B28793-9064-F848-AE4D-87A323D9A63D}"/>
              </a:ext>
            </a:extLst>
          </p:cNvPr>
          <p:cNvPicPr>
            <a:picLocks noChangeAspect="1"/>
          </p:cNvPicPr>
          <p:nvPr/>
        </p:nvPicPr>
        <p:blipFill>
          <a:blip r:embed="rId2"/>
          <a:stretch>
            <a:fillRect/>
          </a:stretch>
        </p:blipFill>
        <p:spPr>
          <a:xfrm>
            <a:off x="2517912" y="1161368"/>
            <a:ext cx="7091079" cy="5696632"/>
          </a:xfrm>
          <a:prstGeom prst="rect">
            <a:avLst/>
          </a:prstGeom>
        </p:spPr>
      </p:pic>
      <p:sp>
        <p:nvSpPr>
          <p:cNvPr id="4" name="TextBox 3">
            <a:extLst>
              <a:ext uri="{FF2B5EF4-FFF2-40B4-BE49-F238E27FC236}">
                <a16:creationId xmlns:a16="http://schemas.microsoft.com/office/drawing/2014/main" id="{AF31CA9E-C75F-ED46-8CB7-5F493063B89B}"/>
              </a:ext>
            </a:extLst>
          </p:cNvPr>
          <p:cNvSpPr txBox="1"/>
          <p:nvPr/>
        </p:nvSpPr>
        <p:spPr>
          <a:xfrm>
            <a:off x="2142584" y="308003"/>
            <a:ext cx="839511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After a T-jump to the 2-Phase region (Light Scattering 0.6 µm)</a:t>
            </a:r>
          </a:p>
        </p:txBody>
      </p:sp>
    </p:spTree>
    <p:extLst>
      <p:ext uri="{BB962C8B-B14F-4D97-AF65-F5344CB8AC3E}">
        <p14:creationId xmlns:p14="http://schemas.microsoft.com/office/powerpoint/2010/main" val="3705604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8E483-5464-3E43-ABB4-9A339F3301D2}"/>
              </a:ext>
            </a:extLst>
          </p:cNvPr>
          <p:cNvSpPr>
            <a:spLocks noGrp="1"/>
          </p:cNvSpPr>
          <p:nvPr>
            <p:ph type="sldNum" sz="quarter" idx="12"/>
          </p:nvPr>
        </p:nvSpPr>
        <p:spPr/>
        <p:txBody>
          <a:bodyPr/>
          <a:lstStyle/>
          <a:p>
            <a:fld id="{87AB1D93-DC19-4A40-9406-30747714C3D7}" type="slidenum">
              <a:rPr lang="en-US" smtClean="0"/>
              <a:t>33</a:t>
            </a:fld>
            <a:endParaRPr lang="en-US"/>
          </a:p>
        </p:txBody>
      </p:sp>
      <p:sp>
        <p:nvSpPr>
          <p:cNvPr id="3" name="TextBox 2">
            <a:extLst>
              <a:ext uri="{FF2B5EF4-FFF2-40B4-BE49-F238E27FC236}">
                <a16:creationId xmlns:a16="http://schemas.microsoft.com/office/drawing/2014/main" id="{5BD56F11-EB6B-614F-AC8A-F2A7A8410674}"/>
              </a:ext>
            </a:extLst>
          </p:cNvPr>
          <p:cNvSpPr txBox="1"/>
          <p:nvPr/>
        </p:nvSpPr>
        <p:spPr>
          <a:xfrm>
            <a:off x="4329115" y="318052"/>
            <a:ext cx="3162084" cy="830997"/>
          </a:xfrm>
          <a:prstGeom prst="rect">
            <a:avLst/>
          </a:prstGeom>
          <a:noFill/>
        </p:spPr>
        <p:txBody>
          <a:bodyPr wrap="none" rtlCol="0">
            <a:spAutoFit/>
          </a:bodyPr>
          <a:lstStyle/>
          <a:p>
            <a:pPr algn="ctr"/>
            <a:r>
              <a:rPr lang="en-US" sz="2400" b="1" dirty="0" err="1">
                <a:latin typeface="Times New Roman" panose="02020603050405020304" pitchFamily="18" charset="0"/>
                <a:cs typeface="Times New Roman" panose="02020603050405020304" pitchFamily="18" charset="0"/>
              </a:rPr>
              <a:t>Vycor</a:t>
            </a:r>
            <a:r>
              <a:rPr lang="en-US" sz="2400" b="1" dirty="0">
                <a:latin typeface="Times New Roman" panose="02020603050405020304" pitchFamily="18" charset="0"/>
                <a:cs typeface="Times New Roman" panose="02020603050405020304" pitchFamily="18" charset="0"/>
              </a:rPr>
              <a:t> and Pyrex Glass</a:t>
            </a:r>
          </a:p>
          <a:p>
            <a:pPr algn="ctr"/>
            <a:r>
              <a:rPr lang="en-US" sz="2400" b="1" dirty="0">
                <a:latin typeface="Times New Roman" panose="02020603050405020304" pitchFamily="18" charset="0"/>
                <a:cs typeface="Times New Roman" panose="02020603050405020304" pitchFamily="18" charset="0"/>
              </a:rPr>
              <a:t>Na</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B</a:t>
            </a:r>
            <a:r>
              <a:rPr lang="en-US" sz="2400" b="1" baseline="-25000" dirty="0">
                <a:latin typeface="Times New Roman" panose="02020603050405020304" pitchFamily="18" charset="0"/>
                <a:cs typeface="Times New Roman" panose="02020603050405020304" pitchFamily="18" charset="0"/>
              </a:rPr>
              <a:t>8</a:t>
            </a:r>
            <a:r>
              <a:rPr lang="en-US" sz="2400" b="1" dirty="0">
                <a:latin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cs typeface="Times New Roman" panose="02020603050405020304" pitchFamily="18" charset="0"/>
              </a:rPr>
              <a:t>13</a:t>
            </a:r>
            <a:r>
              <a:rPr lang="en-US" sz="2400" b="1" dirty="0">
                <a:latin typeface="Times New Roman" panose="02020603050405020304" pitchFamily="18" charset="0"/>
                <a:cs typeface="Times New Roman" panose="02020603050405020304" pitchFamily="18" charset="0"/>
              </a:rPr>
              <a:t>-SiO</a:t>
            </a:r>
            <a:r>
              <a:rPr lang="en-US" sz="2400" b="1" baseline="-25000" dirty="0">
                <a:latin typeface="Times New Roman" panose="02020603050405020304" pitchFamily="18" charset="0"/>
                <a:cs typeface="Times New Roman" panose="02020603050405020304" pitchFamily="18" charset="0"/>
              </a:rPr>
              <a:t>2</a:t>
            </a:r>
          </a:p>
        </p:txBody>
      </p:sp>
      <p:pic>
        <p:nvPicPr>
          <p:cNvPr id="4" name="Picture 3">
            <a:extLst>
              <a:ext uri="{FF2B5EF4-FFF2-40B4-BE49-F238E27FC236}">
                <a16:creationId xmlns:a16="http://schemas.microsoft.com/office/drawing/2014/main" id="{FAB9B123-E116-DF4D-9453-A6FDBE6A506B}"/>
              </a:ext>
            </a:extLst>
          </p:cNvPr>
          <p:cNvPicPr>
            <a:picLocks noChangeAspect="1"/>
          </p:cNvPicPr>
          <p:nvPr/>
        </p:nvPicPr>
        <p:blipFill>
          <a:blip r:embed="rId2"/>
          <a:stretch>
            <a:fillRect/>
          </a:stretch>
        </p:blipFill>
        <p:spPr>
          <a:xfrm>
            <a:off x="1528142" y="1492250"/>
            <a:ext cx="9029700" cy="4864100"/>
          </a:xfrm>
          <a:prstGeom prst="rect">
            <a:avLst/>
          </a:prstGeom>
        </p:spPr>
      </p:pic>
      <p:sp>
        <p:nvSpPr>
          <p:cNvPr id="5" name="Oval 4">
            <a:extLst>
              <a:ext uri="{FF2B5EF4-FFF2-40B4-BE49-F238E27FC236}">
                <a16:creationId xmlns:a16="http://schemas.microsoft.com/office/drawing/2014/main" id="{2FDF2A50-157F-EC1D-F3C7-E12D5B231180}"/>
              </a:ext>
            </a:extLst>
          </p:cNvPr>
          <p:cNvSpPr/>
          <p:nvPr/>
        </p:nvSpPr>
        <p:spPr>
          <a:xfrm>
            <a:off x="6371924" y="4761596"/>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450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34</a:t>
            </a:fld>
            <a:endParaRPr lang="en-US"/>
          </a:p>
        </p:txBody>
      </p:sp>
      <p:sp>
        <p:nvSpPr>
          <p:cNvPr id="3" name="TextBox 2">
            <a:extLst>
              <a:ext uri="{FF2B5EF4-FFF2-40B4-BE49-F238E27FC236}">
                <a16:creationId xmlns:a16="http://schemas.microsoft.com/office/drawing/2014/main" id="{7FC5CC1D-D94A-0A49-B6BB-281ABCBFB17E}"/>
              </a:ext>
            </a:extLst>
          </p:cNvPr>
          <p:cNvSpPr txBox="1"/>
          <p:nvPr/>
        </p:nvSpPr>
        <p:spPr>
          <a:xfrm>
            <a:off x="1667194" y="131142"/>
            <a:ext cx="9313447" cy="2585323"/>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Vycor</a:t>
            </a: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Pure fused silica is difficult to shape</a:t>
            </a:r>
          </a:p>
          <a:p>
            <a:r>
              <a:rPr lang="en-US" dirty="0">
                <a:latin typeface="Times New Roman" panose="02020603050405020304" pitchFamily="18" charset="0"/>
                <a:cs typeface="Times New Roman" panose="02020603050405020304" pitchFamily="18" charset="0"/>
              </a:rPr>
              <a:t>Adding boron trioxide makes the melt more formable</a:t>
            </a:r>
          </a:p>
          <a:p>
            <a:r>
              <a:rPr lang="en-US" dirty="0">
                <a:latin typeface="Times New Roman" panose="02020603050405020304" pitchFamily="18" charset="0"/>
                <a:cs typeface="Times New Roman" panose="02020603050405020304" pitchFamily="18" charset="0"/>
              </a:rPr>
              <a:t>Phase separation in the </a:t>
            </a:r>
            <a:r>
              <a:rPr lang="en-US" b="1" dirty="0">
                <a:latin typeface="Times New Roman" panose="02020603050405020304" pitchFamily="18" charset="0"/>
                <a:cs typeface="Times New Roman" panose="02020603050405020304" pitchFamily="18" charset="0"/>
              </a:rPr>
              <a:t>spinodal </a:t>
            </a:r>
            <a:r>
              <a:rPr lang="en-US" dirty="0">
                <a:latin typeface="Times New Roman" panose="02020603050405020304" pitchFamily="18" charset="0"/>
                <a:cs typeface="Times New Roman" panose="02020603050405020304" pitchFamily="18" charset="0"/>
              </a:rPr>
              <a:t>region leads to </a:t>
            </a:r>
            <a:r>
              <a:rPr lang="en-US" b="1" dirty="0">
                <a:latin typeface="Times New Roman" panose="02020603050405020304" pitchFamily="18" charset="0"/>
                <a:cs typeface="Times New Roman" panose="02020603050405020304" pitchFamily="18" charset="0"/>
              </a:rPr>
              <a:t>continuous phases</a:t>
            </a:r>
          </a:p>
          <a:p>
            <a:r>
              <a:rPr lang="en-US" dirty="0">
                <a:latin typeface="Times New Roman" panose="02020603050405020304" pitchFamily="18" charset="0"/>
                <a:cs typeface="Times New Roman" panose="02020603050405020304" pitchFamily="18" charset="0"/>
              </a:rPr>
              <a:t>The boron can be leached out using acid leading to 96% silica in a simple process</a:t>
            </a:r>
          </a:p>
          <a:p>
            <a:r>
              <a:rPr lang="en-US" dirty="0">
                <a:latin typeface="Times New Roman" panose="02020603050405020304" pitchFamily="18" charset="0"/>
                <a:cs typeface="Times New Roman" panose="02020603050405020304" pitchFamily="18" charset="0"/>
              </a:rPr>
              <a:t>Pure fused silica is very strong and resists thermal shock due to low thermal expansion coefficient</a:t>
            </a:r>
          </a:p>
          <a:p>
            <a:r>
              <a:rPr lang="en-US" dirty="0">
                <a:latin typeface="Times New Roman" panose="02020603050405020304" pitchFamily="18" charset="0"/>
                <a:cs typeface="Times New Roman" panose="02020603050405020304" pitchFamily="18" charset="0"/>
              </a:rPr>
              <a:t>(High precision lenses)</a:t>
            </a:r>
          </a:p>
          <a:p>
            <a:r>
              <a:rPr lang="en-US" dirty="0">
                <a:latin typeface="Times New Roman" panose="02020603050405020304" pitchFamily="18" charset="0"/>
                <a:cs typeface="Times New Roman" panose="02020603050405020304" pitchFamily="18" charset="0"/>
              </a:rPr>
              <a:t>If the glass is not reheated to remove the pores it can be used as a filter or water absorber</a:t>
            </a:r>
          </a:p>
        </p:txBody>
      </p:sp>
      <p:pic>
        <p:nvPicPr>
          <p:cNvPr id="4" name="Picture 3">
            <a:extLst>
              <a:ext uri="{FF2B5EF4-FFF2-40B4-BE49-F238E27FC236}">
                <a16:creationId xmlns:a16="http://schemas.microsoft.com/office/drawing/2014/main" id="{F198CA30-9540-C047-8A71-8B37E461B997}"/>
              </a:ext>
            </a:extLst>
          </p:cNvPr>
          <p:cNvPicPr>
            <a:picLocks noChangeAspect="1"/>
          </p:cNvPicPr>
          <p:nvPr/>
        </p:nvPicPr>
        <p:blipFill rotWithShape="1">
          <a:blip r:embed="rId2"/>
          <a:srcRect l="19179" r="19034" b="15978"/>
          <a:stretch/>
        </p:blipFill>
        <p:spPr>
          <a:xfrm>
            <a:off x="132522" y="3055753"/>
            <a:ext cx="4505740" cy="3300597"/>
          </a:xfrm>
          <a:prstGeom prst="rect">
            <a:avLst/>
          </a:prstGeom>
        </p:spPr>
      </p:pic>
      <p:sp>
        <p:nvSpPr>
          <p:cNvPr id="5" name="TextBox 4">
            <a:extLst>
              <a:ext uri="{FF2B5EF4-FFF2-40B4-BE49-F238E27FC236}">
                <a16:creationId xmlns:a16="http://schemas.microsoft.com/office/drawing/2014/main" id="{F8262733-C816-5C42-8066-9D1F02F4FD72}"/>
              </a:ext>
            </a:extLst>
          </p:cNvPr>
          <p:cNvSpPr txBox="1"/>
          <p:nvPr/>
        </p:nvSpPr>
        <p:spPr>
          <a:xfrm>
            <a:off x="4960359" y="3306417"/>
            <a:ext cx="6648545"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Pyrex</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Adding boron trioxide makes the melt more formable and have a lower thermal expansion coefficient (1911).</a:t>
            </a:r>
          </a:p>
          <a:p>
            <a:r>
              <a:rPr lang="en-US" dirty="0">
                <a:latin typeface="Times New Roman" panose="02020603050405020304" pitchFamily="18" charset="0"/>
                <a:cs typeface="Times New Roman" panose="02020603050405020304" pitchFamily="18" charset="0"/>
              </a:rPr>
              <a:t>Phase separation in the </a:t>
            </a:r>
            <a:r>
              <a:rPr lang="en-US" b="1" dirty="0" err="1">
                <a:latin typeface="Times New Roman" panose="02020603050405020304" pitchFamily="18" charset="0"/>
                <a:cs typeface="Times New Roman" panose="02020603050405020304" pitchFamily="18" charset="0"/>
              </a:rPr>
              <a:t>binodal</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region leads to boron domains in a silica matrix.  This composition is used for </a:t>
            </a:r>
            <a:r>
              <a:rPr lang="en-US" dirty="0" err="1">
                <a:latin typeface="Times New Roman" panose="02020603050405020304" pitchFamily="18" charset="0"/>
                <a:cs typeface="Times New Roman" panose="02020603050405020304" pitchFamily="18" charset="0"/>
              </a:rPr>
              <a:t>Corelleware</a:t>
            </a:r>
            <a:r>
              <a:rPr lang="en-US" baseline="30000" dirty="0" err="1">
                <a:latin typeface="Times New Roman" panose="02020603050405020304" pitchFamily="18" charset="0"/>
                <a:cs typeface="Times New Roman" panose="02020603050405020304" pitchFamily="18" charset="0"/>
              </a:rPr>
              <a:t>TM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2-phase white translucent ceramic</a:t>
            </a:r>
          </a:p>
        </p:txBody>
      </p:sp>
      <p:sp>
        <p:nvSpPr>
          <p:cNvPr id="6" name="Oval 5">
            <a:extLst>
              <a:ext uri="{FF2B5EF4-FFF2-40B4-BE49-F238E27FC236}">
                <a16:creationId xmlns:a16="http://schemas.microsoft.com/office/drawing/2014/main" id="{570978C5-ED53-3830-E969-F09BF7289144}"/>
              </a:ext>
            </a:extLst>
          </p:cNvPr>
          <p:cNvSpPr/>
          <p:nvPr/>
        </p:nvSpPr>
        <p:spPr>
          <a:xfrm>
            <a:off x="2502568" y="5637495"/>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250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35</a:t>
            </a:fld>
            <a:endParaRPr lang="en-US"/>
          </a:p>
        </p:txBody>
      </p:sp>
      <p:sp>
        <p:nvSpPr>
          <p:cNvPr id="7" name="TextBox 6">
            <a:extLst>
              <a:ext uri="{FF2B5EF4-FFF2-40B4-BE49-F238E27FC236}">
                <a16:creationId xmlns:a16="http://schemas.microsoft.com/office/drawing/2014/main" id="{F9541D11-5A16-9E7A-D9B1-94DC4EFA1923}"/>
              </a:ext>
            </a:extLst>
          </p:cNvPr>
          <p:cNvSpPr txBox="1"/>
          <p:nvPr/>
        </p:nvSpPr>
        <p:spPr>
          <a:xfrm>
            <a:off x="1330037" y="2285968"/>
            <a:ext cx="5984331" cy="258532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-(dT/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Triple Product Rule</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(1/</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a/k</a:t>
            </a:r>
            <a:r>
              <a:rPr lang="en-US" dirty="0">
                <a:latin typeface="Times New Roman" panose="02020603050405020304" pitchFamily="18" charset="0"/>
                <a:cs typeface="Times New Roman" panose="02020603050405020304" pitchFamily="18" charset="0"/>
              </a:rPr>
              <a:t>) First by def. second from Cp </a:t>
            </a:r>
            <a:r>
              <a:rPr lang="en-US" dirty="0" err="1">
                <a:latin typeface="Times New Roman" panose="02020603050405020304" pitchFamily="18" charset="0"/>
                <a:cs typeface="Times New Roman" panose="02020603050405020304" pitchFamily="18" charset="0"/>
              </a:rPr>
              <a:t>Cv</a:t>
            </a:r>
            <a:r>
              <a:rPr lang="en-US" dirty="0">
                <a:latin typeface="Times New Roman" panose="02020603050405020304" pitchFamily="18" charset="0"/>
                <a:cs typeface="Times New Roman" panose="02020603050405020304" pitchFamily="18" charset="0"/>
              </a:rPr>
              <a:t> calc.</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a:t>
            </a:r>
            <a:r>
              <a:rPr lang="en-US" dirty="0">
                <a:latin typeface="Symbol" pitchFamily="2" charset="2"/>
                <a:cs typeface="Times New Roman" panose="02020603050405020304" pitchFamily="18" charset="0"/>
              </a:rPr>
              <a:t>k</a:t>
            </a:r>
          </a:p>
          <a:p>
            <a:r>
              <a:rPr lang="en-US" dirty="0">
                <a:latin typeface="Times New Roman" panose="02020603050405020304" pitchFamily="18" charset="0"/>
                <a:cs typeface="Times New Roman" panose="02020603050405020304" pitchFamily="18" charset="0"/>
              </a:rPr>
              <a:t>So, the P vs. V plot must have a negative slope!!</a:t>
            </a:r>
          </a:p>
          <a:p>
            <a:r>
              <a:rPr lang="en-US" dirty="0">
                <a:latin typeface="Times New Roman" panose="02020603050405020304" pitchFamily="18" charset="0"/>
                <a:cs typeface="Times New Roman" panose="02020603050405020304" pitchFamily="18" charset="0"/>
              </a:rPr>
              <a:t>Positive slope part is imaginary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miscible region, changes in V occur by </a:t>
            </a:r>
          </a:p>
          <a:p>
            <a:r>
              <a:rPr lang="en-US" dirty="0">
                <a:latin typeface="Times New Roman" panose="02020603050405020304" pitchFamily="18" charset="0"/>
                <a:cs typeface="Times New Roman" panose="02020603050405020304" pitchFamily="18" charset="0"/>
              </a:rPr>
              <a:t>converting liquid to solid or solid to liquid </a:t>
            </a:r>
          </a:p>
          <a:p>
            <a:r>
              <a:rPr lang="en-US" dirty="0">
                <a:latin typeface="Times New Roman" panose="02020603050405020304" pitchFamily="18" charset="0"/>
                <a:cs typeface="Times New Roman" panose="02020603050405020304" pitchFamily="18" charset="0"/>
              </a:rPr>
              <a:t>at constant P so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0 in the 2-phase region.</a:t>
            </a:r>
          </a:p>
        </p:txBody>
      </p:sp>
      <p:pic>
        <p:nvPicPr>
          <p:cNvPr id="8" name="Picture 7">
            <a:extLst>
              <a:ext uri="{FF2B5EF4-FFF2-40B4-BE49-F238E27FC236}">
                <a16:creationId xmlns:a16="http://schemas.microsoft.com/office/drawing/2014/main" id="{1DA3BAFF-8A31-9A6F-9C10-E86F3C367AB1}"/>
              </a:ext>
            </a:extLst>
          </p:cNvPr>
          <p:cNvPicPr>
            <a:picLocks noChangeAspect="1"/>
          </p:cNvPicPr>
          <p:nvPr/>
        </p:nvPicPr>
        <p:blipFill rotWithShape="1">
          <a:blip r:embed="rId2"/>
          <a:srcRect l="7435" t="2249" r="50403" b="16854"/>
          <a:stretch/>
        </p:blipFill>
        <p:spPr>
          <a:xfrm>
            <a:off x="8103523" y="1783080"/>
            <a:ext cx="2859578" cy="3591100"/>
          </a:xfrm>
          <a:prstGeom prst="rect">
            <a:avLst/>
          </a:prstGeom>
        </p:spPr>
      </p:pic>
      <p:sp>
        <p:nvSpPr>
          <p:cNvPr id="9" name="TextBox 8">
            <a:extLst>
              <a:ext uri="{FF2B5EF4-FFF2-40B4-BE49-F238E27FC236}">
                <a16:creationId xmlns:a16="http://schemas.microsoft.com/office/drawing/2014/main" id="{9FBCB936-D00B-247E-40AF-346E8A8B4649}"/>
              </a:ext>
            </a:extLst>
          </p:cNvPr>
          <p:cNvSpPr txBox="1"/>
          <p:nvPr/>
        </p:nvSpPr>
        <p:spPr>
          <a:xfrm>
            <a:off x="8530736" y="1235024"/>
            <a:ext cx="237417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 Equation</a:t>
            </a:r>
          </a:p>
          <a:p>
            <a:pPr algn="ctr"/>
            <a:r>
              <a:rPr lang="en-US" dirty="0">
                <a:latin typeface="Times New Roman" panose="02020603050405020304" pitchFamily="18" charset="0"/>
                <a:cs typeface="Times New Roman" panose="02020603050405020304" pitchFamily="18" charset="0"/>
              </a:rPr>
              <a:t>(isothermal plot)</a:t>
            </a:r>
          </a:p>
        </p:txBody>
      </p:sp>
    </p:spTree>
    <p:extLst>
      <p:ext uri="{BB962C8B-B14F-4D97-AF65-F5344CB8AC3E}">
        <p14:creationId xmlns:p14="http://schemas.microsoft.com/office/powerpoint/2010/main" val="2798577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DC95C-A74A-654E-97C4-933C4B6D4FB4}"/>
              </a:ext>
            </a:extLst>
          </p:cNvPr>
          <p:cNvSpPr>
            <a:spLocks noGrp="1"/>
          </p:cNvSpPr>
          <p:nvPr>
            <p:ph type="sldNum" sz="quarter" idx="12"/>
          </p:nvPr>
        </p:nvSpPr>
        <p:spPr/>
        <p:txBody>
          <a:bodyPr/>
          <a:lstStyle/>
          <a:p>
            <a:fld id="{87AB1D93-DC19-4A40-9406-30747714C3D7}" type="slidenum">
              <a:rPr lang="en-US" smtClean="0"/>
              <a:t>36</a:t>
            </a:fld>
            <a:endParaRPr lang="en-US"/>
          </a:p>
        </p:txBody>
      </p:sp>
      <p:pic>
        <p:nvPicPr>
          <p:cNvPr id="3" name="Picture 2">
            <a:extLst>
              <a:ext uri="{FF2B5EF4-FFF2-40B4-BE49-F238E27FC236}">
                <a16:creationId xmlns:a16="http://schemas.microsoft.com/office/drawing/2014/main" id="{94B67704-F193-1A4F-9B0C-A555C9D292E4}"/>
              </a:ext>
            </a:extLst>
          </p:cNvPr>
          <p:cNvPicPr>
            <a:picLocks noChangeAspect="1"/>
          </p:cNvPicPr>
          <p:nvPr/>
        </p:nvPicPr>
        <p:blipFill rotWithShape="1">
          <a:blip r:embed="rId2"/>
          <a:srcRect l="2057"/>
          <a:stretch/>
        </p:blipFill>
        <p:spPr>
          <a:xfrm>
            <a:off x="3996772" y="691729"/>
            <a:ext cx="3681896" cy="1727200"/>
          </a:xfrm>
          <a:prstGeom prst="rect">
            <a:avLst/>
          </a:prstGeom>
        </p:spPr>
      </p:pic>
      <p:pic>
        <p:nvPicPr>
          <p:cNvPr id="4" name="Picture 3">
            <a:extLst>
              <a:ext uri="{FF2B5EF4-FFF2-40B4-BE49-F238E27FC236}">
                <a16:creationId xmlns:a16="http://schemas.microsoft.com/office/drawing/2014/main" id="{69F5AA58-7E76-4E44-B56A-C1650A1DE0D0}"/>
              </a:ext>
            </a:extLst>
          </p:cNvPr>
          <p:cNvPicPr>
            <a:picLocks noChangeAspect="1"/>
          </p:cNvPicPr>
          <p:nvPr/>
        </p:nvPicPr>
        <p:blipFill>
          <a:blip r:embed="rId3"/>
          <a:stretch>
            <a:fillRect/>
          </a:stretch>
        </p:blipFill>
        <p:spPr>
          <a:xfrm>
            <a:off x="2694899" y="0"/>
            <a:ext cx="1422400" cy="635000"/>
          </a:xfrm>
          <a:prstGeom prst="rect">
            <a:avLst/>
          </a:prstGeom>
        </p:spPr>
      </p:pic>
      <p:pic>
        <p:nvPicPr>
          <p:cNvPr id="5" name="Picture 4">
            <a:extLst>
              <a:ext uri="{FF2B5EF4-FFF2-40B4-BE49-F238E27FC236}">
                <a16:creationId xmlns:a16="http://schemas.microsoft.com/office/drawing/2014/main" id="{A3498B4E-6E33-4D4F-AED6-45884BF3F8D9}"/>
              </a:ext>
            </a:extLst>
          </p:cNvPr>
          <p:cNvPicPr>
            <a:picLocks noChangeAspect="1"/>
          </p:cNvPicPr>
          <p:nvPr/>
        </p:nvPicPr>
        <p:blipFill>
          <a:blip r:embed="rId4"/>
          <a:stretch>
            <a:fillRect/>
          </a:stretch>
        </p:blipFill>
        <p:spPr>
          <a:xfrm>
            <a:off x="9937465" y="170838"/>
            <a:ext cx="674706" cy="496482"/>
          </a:xfrm>
          <a:prstGeom prst="rect">
            <a:avLst/>
          </a:prstGeom>
        </p:spPr>
      </p:pic>
      <p:pic>
        <p:nvPicPr>
          <p:cNvPr id="6" name="Picture 5">
            <a:extLst>
              <a:ext uri="{FF2B5EF4-FFF2-40B4-BE49-F238E27FC236}">
                <a16:creationId xmlns:a16="http://schemas.microsoft.com/office/drawing/2014/main" id="{2F535189-5738-2C48-AF9B-BAA66F4F81A7}"/>
              </a:ext>
            </a:extLst>
          </p:cNvPr>
          <p:cNvPicPr>
            <a:picLocks noChangeAspect="1"/>
          </p:cNvPicPr>
          <p:nvPr/>
        </p:nvPicPr>
        <p:blipFill>
          <a:blip r:embed="rId5"/>
          <a:stretch>
            <a:fillRect/>
          </a:stretch>
        </p:blipFill>
        <p:spPr>
          <a:xfrm>
            <a:off x="8556008" y="155730"/>
            <a:ext cx="1069118" cy="526698"/>
          </a:xfrm>
          <a:prstGeom prst="rect">
            <a:avLst/>
          </a:prstGeom>
        </p:spPr>
      </p:pic>
      <p:pic>
        <p:nvPicPr>
          <p:cNvPr id="7" name="Picture 6">
            <a:extLst>
              <a:ext uri="{FF2B5EF4-FFF2-40B4-BE49-F238E27FC236}">
                <a16:creationId xmlns:a16="http://schemas.microsoft.com/office/drawing/2014/main" id="{EBBDBB33-51B8-EF45-960D-B5CCD131A9D8}"/>
              </a:ext>
            </a:extLst>
          </p:cNvPr>
          <p:cNvPicPr>
            <a:picLocks noChangeAspect="1"/>
          </p:cNvPicPr>
          <p:nvPr/>
        </p:nvPicPr>
        <p:blipFill>
          <a:blip r:embed="rId6"/>
          <a:stretch>
            <a:fillRect/>
          </a:stretch>
        </p:blipFill>
        <p:spPr>
          <a:xfrm>
            <a:off x="4850888" y="0"/>
            <a:ext cx="2104919" cy="838158"/>
          </a:xfrm>
          <a:prstGeom prst="rect">
            <a:avLst/>
          </a:prstGeom>
        </p:spPr>
      </p:pic>
      <p:pic>
        <p:nvPicPr>
          <p:cNvPr id="8" name="Picture 7">
            <a:extLst>
              <a:ext uri="{FF2B5EF4-FFF2-40B4-BE49-F238E27FC236}">
                <a16:creationId xmlns:a16="http://schemas.microsoft.com/office/drawing/2014/main" id="{255C651B-A400-3C44-B628-FBFF2D59B67E}"/>
              </a:ext>
            </a:extLst>
          </p:cNvPr>
          <p:cNvPicPr>
            <a:picLocks noChangeAspect="1"/>
          </p:cNvPicPr>
          <p:nvPr/>
        </p:nvPicPr>
        <p:blipFill>
          <a:blip r:embed="rId7"/>
          <a:stretch>
            <a:fillRect/>
          </a:stretch>
        </p:blipFill>
        <p:spPr>
          <a:xfrm>
            <a:off x="2363595" y="2418929"/>
            <a:ext cx="6782444" cy="4439071"/>
          </a:xfrm>
          <a:prstGeom prst="rect">
            <a:avLst/>
          </a:prstGeom>
        </p:spPr>
      </p:pic>
      <p:pic>
        <p:nvPicPr>
          <p:cNvPr id="9" name="Picture 8">
            <a:extLst>
              <a:ext uri="{FF2B5EF4-FFF2-40B4-BE49-F238E27FC236}">
                <a16:creationId xmlns:a16="http://schemas.microsoft.com/office/drawing/2014/main" id="{6A41639C-5380-D44D-AB90-4AC1C244EAA1}"/>
              </a:ext>
            </a:extLst>
          </p:cNvPr>
          <p:cNvPicPr>
            <a:picLocks noChangeAspect="1"/>
          </p:cNvPicPr>
          <p:nvPr/>
        </p:nvPicPr>
        <p:blipFill>
          <a:blip r:embed="rId8"/>
          <a:stretch>
            <a:fillRect/>
          </a:stretch>
        </p:blipFill>
        <p:spPr>
          <a:xfrm>
            <a:off x="569397" y="3066221"/>
            <a:ext cx="1600200" cy="381000"/>
          </a:xfrm>
          <a:prstGeom prst="rect">
            <a:avLst/>
          </a:prstGeom>
        </p:spPr>
      </p:pic>
      <p:pic>
        <p:nvPicPr>
          <p:cNvPr id="11" name="Picture 10">
            <a:extLst>
              <a:ext uri="{FF2B5EF4-FFF2-40B4-BE49-F238E27FC236}">
                <a16:creationId xmlns:a16="http://schemas.microsoft.com/office/drawing/2014/main" id="{527968D0-A9DA-4149-8CE7-46C6F8922063}"/>
              </a:ext>
            </a:extLst>
          </p:cNvPr>
          <p:cNvPicPr>
            <a:picLocks noChangeAspect="1"/>
          </p:cNvPicPr>
          <p:nvPr/>
        </p:nvPicPr>
        <p:blipFill>
          <a:blip r:embed="rId9"/>
          <a:stretch>
            <a:fillRect/>
          </a:stretch>
        </p:blipFill>
        <p:spPr>
          <a:xfrm>
            <a:off x="8172165" y="1108856"/>
            <a:ext cx="1765300" cy="457200"/>
          </a:xfrm>
          <a:prstGeom prst="rect">
            <a:avLst/>
          </a:prstGeom>
        </p:spPr>
      </p:pic>
      <p:pic>
        <p:nvPicPr>
          <p:cNvPr id="12" name="Picture 11">
            <a:extLst>
              <a:ext uri="{FF2B5EF4-FFF2-40B4-BE49-F238E27FC236}">
                <a16:creationId xmlns:a16="http://schemas.microsoft.com/office/drawing/2014/main" id="{44BA440F-1E41-CF42-B40A-D1D9841AADA1}"/>
              </a:ext>
            </a:extLst>
          </p:cNvPr>
          <p:cNvPicPr>
            <a:picLocks noChangeAspect="1"/>
          </p:cNvPicPr>
          <p:nvPr/>
        </p:nvPicPr>
        <p:blipFill>
          <a:blip r:embed="rId10"/>
          <a:stretch>
            <a:fillRect/>
          </a:stretch>
        </p:blipFill>
        <p:spPr>
          <a:xfrm>
            <a:off x="9982200" y="1110337"/>
            <a:ext cx="1765300" cy="419100"/>
          </a:xfrm>
          <a:prstGeom prst="rect">
            <a:avLst/>
          </a:prstGeom>
        </p:spPr>
      </p:pic>
      <p:pic>
        <p:nvPicPr>
          <p:cNvPr id="13" name="Picture 12">
            <a:extLst>
              <a:ext uri="{FF2B5EF4-FFF2-40B4-BE49-F238E27FC236}">
                <a16:creationId xmlns:a16="http://schemas.microsoft.com/office/drawing/2014/main" id="{14D611C9-E9A0-9B41-8E7F-6019921E8A68}"/>
              </a:ext>
            </a:extLst>
          </p:cNvPr>
          <p:cNvPicPr>
            <a:picLocks noChangeAspect="1"/>
          </p:cNvPicPr>
          <p:nvPr/>
        </p:nvPicPr>
        <p:blipFill>
          <a:blip r:embed="rId11"/>
          <a:stretch>
            <a:fillRect/>
          </a:stretch>
        </p:blipFill>
        <p:spPr>
          <a:xfrm>
            <a:off x="569397" y="3831376"/>
            <a:ext cx="1473200" cy="419100"/>
          </a:xfrm>
          <a:prstGeom prst="rect">
            <a:avLst/>
          </a:prstGeom>
        </p:spPr>
      </p:pic>
      <p:sp>
        <p:nvSpPr>
          <p:cNvPr id="14" name="TextBox 13">
            <a:extLst>
              <a:ext uri="{FF2B5EF4-FFF2-40B4-BE49-F238E27FC236}">
                <a16:creationId xmlns:a16="http://schemas.microsoft.com/office/drawing/2014/main" id="{9267D006-B379-C043-AE3A-7A08BC02EE0A}"/>
              </a:ext>
            </a:extLst>
          </p:cNvPr>
          <p:cNvSpPr txBox="1"/>
          <p:nvPr/>
        </p:nvSpPr>
        <p:spPr>
          <a:xfrm>
            <a:off x="496097" y="4192406"/>
            <a:ext cx="161924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 unphysical</a:t>
            </a:r>
          </a:p>
          <a:p>
            <a:r>
              <a:rPr lang="en-US" dirty="0">
                <a:latin typeface="Times New Roman" panose="02020603050405020304" pitchFamily="18" charset="0"/>
                <a:cs typeface="Times New Roman" panose="02020603050405020304" pitchFamily="18" charset="0"/>
              </a:rPr>
              <a:t>Negative compressibility</a:t>
            </a:r>
          </a:p>
        </p:txBody>
      </p:sp>
      <p:pic>
        <p:nvPicPr>
          <p:cNvPr id="15" name="Picture 14">
            <a:extLst>
              <a:ext uri="{FF2B5EF4-FFF2-40B4-BE49-F238E27FC236}">
                <a16:creationId xmlns:a16="http://schemas.microsoft.com/office/drawing/2014/main" id="{7D3CE2AC-5D70-874A-ABF8-5E6C0503B649}"/>
              </a:ext>
            </a:extLst>
          </p:cNvPr>
          <p:cNvPicPr>
            <a:picLocks noChangeAspect="1"/>
          </p:cNvPicPr>
          <p:nvPr/>
        </p:nvPicPr>
        <p:blipFill>
          <a:blip r:embed="rId12"/>
          <a:stretch>
            <a:fillRect/>
          </a:stretch>
        </p:blipFill>
        <p:spPr>
          <a:xfrm>
            <a:off x="8177925" y="2304221"/>
            <a:ext cx="1701800" cy="1143000"/>
          </a:xfrm>
          <a:prstGeom prst="rect">
            <a:avLst/>
          </a:prstGeom>
        </p:spPr>
      </p:pic>
      <p:sp>
        <p:nvSpPr>
          <p:cNvPr id="16" name="TextBox 15">
            <a:extLst>
              <a:ext uri="{FF2B5EF4-FFF2-40B4-BE49-F238E27FC236}">
                <a16:creationId xmlns:a16="http://schemas.microsoft.com/office/drawing/2014/main" id="{EA254AC4-C9D7-A549-9479-86CFCB9A750A}"/>
              </a:ext>
            </a:extLst>
          </p:cNvPr>
          <p:cNvSpPr txBox="1"/>
          <p:nvPr/>
        </p:nvSpPr>
        <p:spPr>
          <a:xfrm>
            <a:off x="9146039" y="3723861"/>
            <a:ext cx="188414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Common Tangent Method for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0.8</a:t>
            </a:r>
          </a:p>
        </p:txBody>
      </p:sp>
      <p:sp>
        <p:nvSpPr>
          <p:cNvPr id="18" name="TextBox 17">
            <a:extLst>
              <a:ext uri="{FF2B5EF4-FFF2-40B4-BE49-F238E27FC236}">
                <a16:creationId xmlns:a16="http://schemas.microsoft.com/office/drawing/2014/main" id="{7BFB4388-E589-D742-8EB6-65A7918907F9}"/>
              </a:ext>
            </a:extLst>
          </p:cNvPr>
          <p:cNvSpPr txBox="1"/>
          <p:nvPr/>
        </p:nvSpPr>
        <p:spPr>
          <a:xfrm>
            <a:off x="9146039" y="4939613"/>
            <a:ext cx="137618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Maxwell equal area construction</a:t>
            </a:r>
          </a:p>
        </p:txBody>
      </p:sp>
      <p:sp>
        <p:nvSpPr>
          <p:cNvPr id="19" name="TextBox 18">
            <a:extLst>
              <a:ext uri="{FF2B5EF4-FFF2-40B4-BE49-F238E27FC236}">
                <a16:creationId xmlns:a16="http://schemas.microsoft.com/office/drawing/2014/main" id="{0887704D-08CE-414E-98A6-BFB4ECFA32B7}"/>
              </a:ext>
            </a:extLst>
          </p:cNvPr>
          <p:cNvSpPr txBox="1"/>
          <p:nvPr/>
        </p:nvSpPr>
        <p:spPr>
          <a:xfrm>
            <a:off x="1386473" y="2103184"/>
            <a:ext cx="17625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 ~ 1/V ideal gas</a:t>
            </a:r>
          </a:p>
        </p:txBody>
      </p:sp>
      <p:sp>
        <p:nvSpPr>
          <p:cNvPr id="20" name="TextBox 19">
            <a:extLst>
              <a:ext uri="{FF2B5EF4-FFF2-40B4-BE49-F238E27FC236}">
                <a16:creationId xmlns:a16="http://schemas.microsoft.com/office/drawing/2014/main" id="{CA21810A-D885-3345-B936-6E23CFC721B9}"/>
              </a:ext>
            </a:extLst>
          </p:cNvPr>
          <p:cNvSpPr txBox="1"/>
          <p:nvPr/>
        </p:nvSpPr>
        <p:spPr>
          <a:xfrm>
            <a:off x="4117299" y="3539195"/>
            <a:ext cx="1191352" cy="369332"/>
          </a:xfrm>
          <a:prstGeom prst="rect">
            <a:avLst/>
          </a:prstGeom>
          <a:noFill/>
        </p:spPr>
        <p:txBody>
          <a:bodyPr wrap="none" rtlCol="0">
            <a:spAutoFit/>
          </a:bodyPr>
          <a:lstStyle/>
          <a:p>
            <a:r>
              <a:rPr lang="en-US" dirty="0"/>
              <a:t>isothermal</a:t>
            </a:r>
          </a:p>
        </p:txBody>
      </p:sp>
      <p:sp>
        <p:nvSpPr>
          <p:cNvPr id="21" name="TextBox 20">
            <a:extLst>
              <a:ext uri="{FF2B5EF4-FFF2-40B4-BE49-F238E27FC236}">
                <a16:creationId xmlns:a16="http://schemas.microsoft.com/office/drawing/2014/main" id="{AE331ABF-14ED-0744-957D-4FDA63D046AC}"/>
              </a:ext>
            </a:extLst>
          </p:cNvPr>
          <p:cNvSpPr txBox="1"/>
          <p:nvPr/>
        </p:nvSpPr>
        <p:spPr>
          <a:xfrm flipH="1">
            <a:off x="728925" y="450334"/>
            <a:ext cx="217609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Van der Waals</a:t>
            </a:r>
          </a:p>
        </p:txBody>
      </p:sp>
      <p:sp>
        <p:nvSpPr>
          <p:cNvPr id="17" name="TextBox 16">
            <a:extLst>
              <a:ext uri="{FF2B5EF4-FFF2-40B4-BE49-F238E27FC236}">
                <a16:creationId xmlns:a16="http://schemas.microsoft.com/office/drawing/2014/main" id="{2B3D35CF-3A28-0B33-1040-16C79A01C780}"/>
              </a:ext>
            </a:extLst>
          </p:cNvPr>
          <p:cNvSpPr txBox="1"/>
          <p:nvPr/>
        </p:nvSpPr>
        <p:spPr>
          <a:xfrm>
            <a:off x="7268146" y="240676"/>
            <a:ext cx="9755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D53488E5-D518-0692-59E5-69EE2B1E3078}"/>
              </a:ext>
            </a:extLst>
          </p:cNvPr>
          <p:cNvSpPr txBox="1"/>
          <p:nvPr/>
        </p:nvSpPr>
        <p:spPr>
          <a:xfrm>
            <a:off x="7044099" y="841541"/>
            <a:ext cx="19749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the critical point</a:t>
            </a:r>
          </a:p>
          <a:p>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1</a:t>
            </a:r>
          </a:p>
        </p:txBody>
      </p:sp>
      <p:sp>
        <p:nvSpPr>
          <p:cNvPr id="23" name="TextBox 22">
            <a:extLst>
              <a:ext uri="{FF2B5EF4-FFF2-40B4-BE49-F238E27FC236}">
                <a16:creationId xmlns:a16="http://schemas.microsoft.com/office/drawing/2014/main" id="{5109CA33-E4C7-08E5-3867-B7D7C9C857BF}"/>
              </a:ext>
            </a:extLst>
          </p:cNvPr>
          <p:cNvSpPr txBox="1"/>
          <p:nvPr/>
        </p:nvSpPr>
        <p:spPr>
          <a:xfrm>
            <a:off x="496097" y="3390086"/>
            <a:ext cx="20233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two phase region</a:t>
            </a:r>
          </a:p>
        </p:txBody>
      </p:sp>
    </p:spTree>
    <p:extLst>
      <p:ext uri="{BB962C8B-B14F-4D97-AF65-F5344CB8AC3E}">
        <p14:creationId xmlns:p14="http://schemas.microsoft.com/office/powerpoint/2010/main" val="208094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2B133-9E60-F244-A50C-F8A84E62D838}"/>
              </a:ext>
            </a:extLst>
          </p:cNvPr>
          <p:cNvSpPr>
            <a:spLocks noGrp="1"/>
          </p:cNvSpPr>
          <p:nvPr>
            <p:ph type="sldNum" sz="quarter" idx="12"/>
          </p:nvPr>
        </p:nvSpPr>
        <p:spPr/>
        <p:txBody>
          <a:bodyPr/>
          <a:lstStyle/>
          <a:p>
            <a:fld id="{87AB1D93-DC19-4A40-9406-30747714C3D7}"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9539DEB-D8A8-274D-85FD-8285F0393A4F}"/>
              </a:ext>
            </a:extLst>
          </p:cNvPr>
          <p:cNvPicPr>
            <a:picLocks noChangeAspect="1"/>
          </p:cNvPicPr>
          <p:nvPr/>
        </p:nvPicPr>
        <p:blipFill>
          <a:blip r:embed="rId2"/>
          <a:stretch>
            <a:fillRect/>
          </a:stretch>
        </p:blipFill>
        <p:spPr>
          <a:xfrm>
            <a:off x="2369379" y="1092864"/>
            <a:ext cx="7529996" cy="4740716"/>
          </a:xfrm>
          <a:prstGeom prst="rect">
            <a:avLst/>
          </a:prstGeom>
        </p:spPr>
      </p:pic>
      <p:sp>
        <p:nvSpPr>
          <p:cNvPr id="4" name="TextBox 3">
            <a:extLst>
              <a:ext uri="{FF2B5EF4-FFF2-40B4-BE49-F238E27FC236}">
                <a16:creationId xmlns:a16="http://schemas.microsoft.com/office/drawing/2014/main" id="{73347381-55F5-DA46-BE60-C4381D3F3275}"/>
              </a:ext>
            </a:extLst>
          </p:cNvPr>
          <p:cNvSpPr txBox="1"/>
          <p:nvPr/>
        </p:nvSpPr>
        <p:spPr>
          <a:xfrm>
            <a:off x="4770783" y="723532"/>
            <a:ext cx="15495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 T ideal gas</a:t>
            </a:r>
          </a:p>
        </p:txBody>
      </p:sp>
      <p:sp>
        <p:nvSpPr>
          <p:cNvPr id="5" name="TextBox 4">
            <a:extLst>
              <a:ext uri="{FF2B5EF4-FFF2-40B4-BE49-F238E27FC236}">
                <a16:creationId xmlns:a16="http://schemas.microsoft.com/office/drawing/2014/main" id="{A5C7778D-A041-3F47-A1BA-DE5F305AF119}"/>
              </a:ext>
            </a:extLst>
          </p:cNvPr>
          <p:cNvSpPr txBox="1"/>
          <p:nvPr/>
        </p:nvSpPr>
        <p:spPr>
          <a:xfrm>
            <a:off x="7629487" y="967392"/>
            <a:ext cx="91242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isobaric</a:t>
            </a:r>
          </a:p>
        </p:txBody>
      </p:sp>
      <p:sp>
        <p:nvSpPr>
          <p:cNvPr id="6" name="TextBox 5">
            <a:extLst>
              <a:ext uri="{FF2B5EF4-FFF2-40B4-BE49-F238E27FC236}">
                <a16:creationId xmlns:a16="http://schemas.microsoft.com/office/drawing/2014/main" id="{0D2EBD41-3FAC-DB4A-B748-F4D0AD294EBF}"/>
              </a:ext>
            </a:extLst>
          </p:cNvPr>
          <p:cNvSpPr txBox="1"/>
          <p:nvPr/>
        </p:nvSpPr>
        <p:spPr>
          <a:xfrm flipH="1">
            <a:off x="3531818" y="967392"/>
            <a:ext cx="11204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isochoric</a:t>
            </a:r>
          </a:p>
        </p:txBody>
      </p:sp>
      <p:sp>
        <p:nvSpPr>
          <p:cNvPr id="7" name="TextBox 6">
            <a:extLst>
              <a:ext uri="{FF2B5EF4-FFF2-40B4-BE49-F238E27FC236}">
                <a16:creationId xmlns:a16="http://schemas.microsoft.com/office/drawing/2014/main" id="{BC9ADD95-2BB3-004A-9F0E-B497B41DB8C3}"/>
              </a:ext>
            </a:extLst>
          </p:cNvPr>
          <p:cNvSpPr txBox="1"/>
          <p:nvPr/>
        </p:nvSpPr>
        <p:spPr>
          <a:xfrm>
            <a:off x="1033669" y="2539892"/>
            <a:ext cx="155050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Vapor pressure of water</a:t>
            </a:r>
          </a:p>
        </p:txBody>
      </p:sp>
    </p:spTree>
    <p:extLst>
      <p:ext uri="{BB962C8B-B14F-4D97-AF65-F5344CB8AC3E}">
        <p14:creationId xmlns:p14="http://schemas.microsoft.com/office/powerpoint/2010/main" val="46116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ED5C3-15A9-6648-B3DE-8D916807EF30}"/>
              </a:ext>
            </a:extLst>
          </p:cNvPr>
          <p:cNvSpPr>
            <a:spLocks noGrp="1"/>
          </p:cNvSpPr>
          <p:nvPr>
            <p:ph type="sldNum" sz="quarter" idx="12"/>
          </p:nvPr>
        </p:nvSpPr>
        <p:spPr/>
        <p:txBody>
          <a:bodyPr/>
          <a:lstStyle/>
          <a:p>
            <a:fld id="{87AB1D93-DC19-4A40-9406-30747714C3D7}" type="slidenum">
              <a:rPr lang="en-US" smtClean="0"/>
              <a:t>38</a:t>
            </a:fld>
            <a:endParaRPr lang="en-US"/>
          </a:p>
        </p:txBody>
      </p:sp>
      <p:sp>
        <p:nvSpPr>
          <p:cNvPr id="4" name="TextBox 3">
            <a:extLst>
              <a:ext uri="{FF2B5EF4-FFF2-40B4-BE49-F238E27FC236}">
                <a16:creationId xmlns:a16="http://schemas.microsoft.com/office/drawing/2014/main" id="{136507DB-F8F5-8A40-8FE4-913067D69C0D}"/>
              </a:ext>
            </a:extLst>
          </p:cNvPr>
          <p:cNvSpPr txBox="1"/>
          <p:nvPr/>
        </p:nvSpPr>
        <p:spPr>
          <a:xfrm>
            <a:off x="4368846" y="27754"/>
            <a:ext cx="380572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Polymorphs and </a:t>
            </a:r>
            <a:r>
              <a:rPr lang="en-US" sz="2400" b="1" dirty="0" err="1">
                <a:latin typeface="Times New Roman" panose="02020603050405020304" pitchFamily="18" charset="0"/>
                <a:cs typeface="Times New Roman" panose="02020603050405020304" pitchFamily="18" charset="0"/>
              </a:rPr>
              <a:t>Allotrophs</a:t>
            </a:r>
            <a:endParaRPr lang="en-US"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A659BAC-B5B8-4D43-BA44-DFDEFD7150AA}"/>
              </a:ext>
            </a:extLst>
          </p:cNvPr>
          <p:cNvSpPr txBox="1"/>
          <p:nvPr/>
        </p:nvSpPr>
        <p:spPr>
          <a:xfrm>
            <a:off x="238538" y="582278"/>
            <a:ext cx="7646505" cy="2031325"/>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Allotroph</a:t>
            </a:r>
            <a:r>
              <a:rPr lang="en-US"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of a single element</a:t>
            </a:r>
            <a:r>
              <a:rPr lang="en-US" dirty="0">
                <a:latin typeface="Times New Roman" panose="02020603050405020304" pitchFamily="18" charset="0"/>
                <a:cs typeface="Times New Roman" panose="02020603050405020304" pitchFamily="18" charset="0"/>
              </a:rPr>
              <a:t>:  Carbon as diamond or graphite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Polymorph </a:t>
            </a:r>
            <a:r>
              <a:rPr lang="en-US" b="1" i="1" dirty="0">
                <a:latin typeface="Times New Roman" panose="02020603050405020304" pitchFamily="18" charset="0"/>
                <a:cs typeface="Times New Roman" panose="02020603050405020304" pitchFamily="18" charset="0"/>
              </a:rPr>
              <a:t>of a compound</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Titania as anatase or rutile</a:t>
            </a:r>
          </a:p>
          <a:p>
            <a:r>
              <a:rPr lang="en-US" dirty="0">
                <a:latin typeface="Times New Roman" panose="02020603050405020304" pitchFamily="18" charset="0"/>
                <a:cs typeface="Times New Roman" panose="02020603050405020304" pitchFamily="18" charset="0"/>
              </a:rPr>
              <a:t>	Silica as </a:t>
            </a:r>
            <a:r>
              <a:rPr lang="el-GR" dirty="0"/>
              <a:t>α-</a:t>
            </a:r>
            <a:r>
              <a:rPr lang="en-US" dirty="0"/>
              <a:t>quartz, </a:t>
            </a:r>
            <a:r>
              <a:rPr lang="el-GR" dirty="0"/>
              <a:t>β-</a:t>
            </a:r>
            <a:r>
              <a:rPr lang="en-US" dirty="0"/>
              <a:t>quartz, </a:t>
            </a:r>
            <a:r>
              <a:rPr lang="en-US" dirty="0" err="1"/>
              <a:t>tridymite</a:t>
            </a:r>
            <a:r>
              <a:rPr lang="en-US" dirty="0"/>
              <a:t>, cristobalite, moganite, </a:t>
            </a:r>
            <a:r>
              <a:rPr lang="en-US" dirty="0" err="1"/>
              <a:t>coesite</a:t>
            </a:r>
            <a:r>
              <a:rPr lang="en-US" dirty="0"/>
              <a:t>, </a:t>
            </a:r>
            <a:br>
              <a:rPr lang="en-US" dirty="0"/>
            </a:br>
            <a:r>
              <a:rPr lang="en-US" dirty="0"/>
              <a:t>		</a:t>
            </a:r>
            <a:r>
              <a:rPr lang="en-US" dirty="0">
                <a:latin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cs typeface="Times New Roman" panose="02020603050405020304" pitchFamily="18" charset="0"/>
              </a:rPr>
              <a:t>stishovite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Calcium carbonate as calcite or </a:t>
            </a:r>
            <a:r>
              <a:rPr lang="en-US" dirty="0" err="1">
                <a:latin typeface="Times New Roman" panose="02020603050405020304" pitchFamily="18" charset="0"/>
                <a:cs typeface="Times New Roman" panose="02020603050405020304" pitchFamily="18" charset="0"/>
              </a:rPr>
              <a:t>argonite</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C390BE-7D33-4F45-9793-29071705C06A}"/>
              </a:ext>
            </a:extLst>
          </p:cNvPr>
          <p:cNvPicPr>
            <a:picLocks noChangeAspect="1"/>
          </p:cNvPicPr>
          <p:nvPr/>
        </p:nvPicPr>
        <p:blipFill rotWithShape="1">
          <a:blip r:embed="rId2"/>
          <a:srcRect l="1021" t="890"/>
          <a:stretch/>
        </p:blipFill>
        <p:spPr>
          <a:xfrm>
            <a:off x="7885043" y="588288"/>
            <a:ext cx="4162280" cy="2074805"/>
          </a:xfrm>
          <a:prstGeom prst="rect">
            <a:avLst/>
          </a:prstGeom>
        </p:spPr>
      </p:pic>
      <p:sp>
        <p:nvSpPr>
          <p:cNvPr id="7" name="TextBox 6">
            <a:extLst>
              <a:ext uri="{FF2B5EF4-FFF2-40B4-BE49-F238E27FC236}">
                <a16:creationId xmlns:a16="http://schemas.microsoft.com/office/drawing/2014/main" id="{B239ADE6-9627-7B47-A7D0-6A59B6DA47C8}"/>
              </a:ext>
            </a:extLst>
          </p:cNvPr>
          <p:cNvSpPr txBox="1"/>
          <p:nvPr/>
        </p:nvSpPr>
        <p:spPr>
          <a:xfrm>
            <a:off x="347899" y="4963865"/>
            <a:ext cx="6991052"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step rule</a:t>
            </a:r>
            <a:r>
              <a:rPr lang="en-US" dirty="0">
                <a:latin typeface="Times New Roman" panose="02020603050405020304" pitchFamily="18" charset="0"/>
                <a:cs typeface="Times New Roman" panose="02020603050405020304" pitchFamily="18" charset="0"/>
              </a:rPr>
              <a:t>: Least stable polymorph crystallizes first since it has</a:t>
            </a:r>
          </a:p>
          <a:p>
            <a:r>
              <a:rPr lang="en-US" dirty="0">
                <a:latin typeface="Times New Roman" panose="02020603050405020304" pitchFamily="18" charset="0"/>
                <a:cs typeface="Times New Roman" panose="02020603050405020304" pitchFamily="18" charset="0"/>
              </a:rPr>
              <a:t>a free energy that is closest to the liquid or solution state.  This means that metastable phases form kinetically first if they exist.  If many polymorphs exist, they will form in order of free energy with the highest forming first.</a:t>
            </a:r>
          </a:p>
        </p:txBody>
      </p:sp>
      <p:pic>
        <p:nvPicPr>
          <p:cNvPr id="8" name="Picture 7">
            <a:extLst>
              <a:ext uri="{FF2B5EF4-FFF2-40B4-BE49-F238E27FC236}">
                <a16:creationId xmlns:a16="http://schemas.microsoft.com/office/drawing/2014/main" id="{4429A1A0-CA38-4A41-9AF4-21FC2AA94278}"/>
              </a:ext>
            </a:extLst>
          </p:cNvPr>
          <p:cNvPicPr>
            <a:picLocks noChangeAspect="1"/>
          </p:cNvPicPr>
          <p:nvPr/>
        </p:nvPicPr>
        <p:blipFill>
          <a:blip r:embed="rId3"/>
          <a:stretch>
            <a:fillRect/>
          </a:stretch>
        </p:blipFill>
        <p:spPr>
          <a:xfrm>
            <a:off x="23770" y="6494204"/>
            <a:ext cx="12192000" cy="281021"/>
          </a:xfrm>
          <a:prstGeom prst="rect">
            <a:avLst/>
          </a:prstGeom>
        </p:spPr>
      </p:pic>
      <p:sp>
        <p:nvSpPr>
          <p:cNvPr id="10" name="TextBox 9">
            <a:extLst>
              <a:ext uri="{FF2B5EF4-FFF2-40B4-BE49-F238E27FC236}">
                <a16:creationId xmlns:a16="http://schemas.microsoft.com/office/drawing/2014/main" id="{A133DE94-D98B-9940-9987-E724681CA290}"/>
              </a:ext>
            </a:extLst>
          </p:cNvPr>
          <p:cNvSpPr txBox="1"/>
          <p:nvPr/>
        </p:nvSpPr>
        <p:spPr>
          <a:xfrm>
            <a:off x="347899" y="2723160"/>
            <a:ext cx="11702767"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Ostwald’s rule: </a:t>
            </a:r>
            <a:r>
              <a:rPr lang="en-US" dirty="0">
                <a:latin typeface="Times New Roman" panose="02020603050405020304" pitchFamily="18" charset="0"/>
                <a:cs typeface="Times New Roman" panose="02020603050405020304" pitchFamily="18" charset="0"/>
              </a:rPr>
              <a:t>Most stable polymorph does not always crystallize, rather, meta-stable polymorphs form at a higher rate if the surface tension difference between the melt/liquid solution and the </a:t>
            </a:r>
            <a:r>
              <a:rPr lang="en-US" dirty="0" err="1">
                <a:latin typeface="Times New Roman" panose="02020603050405020304" pitchFamily="18" charset="0"/>
                <a:cs typeface="Times New Roman" panose="02020603050405020304" pitchFamily="18" charset="0"/>
              </a:rPr>
              <a:t>polylmorph</a:t>
            </a:r>
            <a:r>
              <a:rPr lang="en-US" dirty="0">
                <a:latin typeface="Times New Roman" panose="02020603050405020304" pitchFamily="18" charset="0"/>
                <a:cs typeface="Times New Roman" panose="02020603050405020304" pitchFamily="18" charset="0"/>
              </a:rPr>
              <a:t> is small.  </a:t>
            </a:r>
          </a:p>
        </p:txBody>
      </p:sp>
      <p:sp>
        <p:nvSpPr>
          <p:cNvPr id="12" name="TextBox 11">
            <a:extLst>
              <a:ext uri="{FF2B5EF4-FFF2-40B4-BE49-F238E27FC236}">
                <a16:creationId xmlns:a16="http://schemas.microsoft.com/office/drawing/2014/main" id="{AED91DFD-9A64-564A-9535-3CD4F10DD04F}"/>
              </a:ext>
            </a:extLst>
          </p:cNvPr>
          <p:cNvSpPr txBox="1"/>
          <p:nvPr/>
        </p:nvSpPr>
        <p:spPr>
          <a:xfrm>
            <a:off x="335195" y="3294382"/>
            <a:ext cx="11569149"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ripening: </a:t>
            </a:r>
            <a:r>
              <a:rPr lang="en-US" dirty="0">
                <a:latin typeface="Times New Roman" panose="02020603050405020304" pitchFamily="18" charset="0"/>
                <a:cs typeface="Times New Roman" panose="02020603050405020304" pitchFamily="18" charset="0"/>
              </a:rPr>
              <a:t>Metastable polymorphs may form small crystals.  Over time stable polymorphs grow from these small crystals into large crystals.  This has been generalized to growth of large phases due to ripening such as in crushed ice or ice cream.  </a:t>
            </a:r>
          </a:p>
        </p:txBody>
      </p:sp>
      <p:sp>
        <p:nvSpPr>
          <p:cNvPr id="13" name="TextBox 12">
            <a:extLst>
              <a:ext uri="{FF2B5EF4-FFF2-40B4-BE49-F238E27FC236}">
                <a16:creationId xmlns:a16="http://schemas.microsoft.com/office/drawing/2014/main" id="{ACA38A3E-84A6-2D46-853D-187209842230}"/>
              </a:ext>
            </a:extLst>
          </p:cNvPr>
          <p:cNvSpPr txBox="1"/>
          <p:nvPr/>
        </p:nvSpPr>
        <p:spPr>
          <a:xfrm>
            <a:off x="335195" y="4119762"/>
            <a:ext cx="6414053"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Ostwald-Freundlich Equation: </a:t>
            </a:r>
            <a:r>
              <a:rPr lang="en-US" dirty="0">
                <a:latin typeface="Times New Roman" panose="02020603050405020304" pitchFamily="18" charset="0"/>
                <a:cs typeface="Times New Roman" panose="02020603050405020304" pitchFamily="18" charset="0"/>
              </a:rPr>
              <a:t>Small crystals dissolve more easily than large crystals.  This is the reason for Ostwald ripening.  Also true for vapor pressure of a liquid droplet (replace x with p)</a:t>
            </a:r>
          </a:p>
        </p:txBody>
      </p:sp>
      <p:pic>
        <p:nvPicPr>
          <p:cNvPr id="14" name="Picture 13">
            <a:extLst>
              <a:ext uri="{FF2B5EF4-FFF2-40B4-BE49-F238E27FC236}">
                <a16:creationId xmlns:a16="http://schemas.microsoft.com/office/drawing/2014/main" id="{7318542E-2BD0-0349-B06B-D4AF0E84BF80}"/>
              </a:ext>
            </a:extLst>
          </p:cNvPr>
          <p:cNvPicPr>
            <a:picLocks noChangeAspect="1"/>
          </p:cNvPicPr>
          <p:nvPr/>
        </p:nvPicPr>
        <p:blipFill>
          <a:blip r:embed="rId4"/>
          <a:stretch>
            <a:fillRect/>
          </a:stretch>
        </p:blipFill>
        <p:spPr>
          <a:xfrm>
            <a:off x="7515080" y="3995807"/>
            <a:ext cx="4532243" cy="2360543"/>
          </a:xfrm>
          <a:prstGeom prst="rect">
            <a:avLst/>
          </a:prstGeom>
        </p:spPr>
      </p:pic>
    </p:spTree>
    <p:extLst>
      <p:ext uri="{BB962C8B-B14F-4D97-AF65-F5344CB8AC3E}">
        <p14:creationId xmlns:p14="http://schemas.microsoft.com/office/powerpoint/2010/main" val="349839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A87BF-5013-F249-873E-B9BFA36E8EE1}"/>
              </a:ext>
            </a:extLst>
          </p:cNvPr>
          <p:cNvSpPr>
            <a:spLocks noGrp="1"/>
          </p:cNvSpPr>
          <p:nvPr>
            <p:ph type="sldNum" sz="quarter" idx="12"/>
          </p:nvPr>
        </p:nvSpPr>
        <p:spPr/>
        <p:txBody>
          <a:bodyPr/>
          <a:lstStyle/>
          <a:p>
            <a:fld id="{87AB1D93-DC19-4A40-9406-30747714C3D7}" type="slidenum">
              <a:rPr lang="en-US" smtClean="0"/>
              <a:t>39</a:t>
            </a:fld>
            <a:endParaRPr lang="en-US"/>
          </a:p>
        </p:txBody>
      </p:sp>
      <p:pic>
        <p:nvPicPr>
          <p:cNvPr id="3" name="Picture 2">
            <a:extLst>
              <a:ext uri="{FF2B5EF4-FFF2-40B4-BE49-F238E27FC236}">
                <a16:creationId xmlns:a16="http://schemas.microsoft.com/office/drawing/2014/main" id="{EC73F7EA-69E2-B94A-B196-74BEDC205CF0}"/>
              </a:ext>
            </a:extLst>
          </p:cNvPr>
          <p:cNvPicPr>
            <a:picLocks noChangeAspect="1"/>
          </p:cNvPicPr>
          <p:nvPr/>
        </p:nvPicPr>
        <p:blipFill>
          <a:blip r:embed="rId2"/>
          <a:stretch>
            <a:fillRect/>
          </a:stretch>
        </p:blipFill>
        <p:spPr>
          <a:xfrm>
            <a:off x="2693504" y="342288"/>
            <a:ext cx="7288696" cy="884456"/>
          </a:xfrm>
          <a:prstGeom prst="rect">
            <a:avLst/>
          </a:prstGeom>
        </p:spPr>
      </p:pic>
      <p:pic>
        <p:nvPicPr>
          <p:cNvPr id="5" name="Picture 4">
            <a:extLst>
              <a:ext uri="{FF2B5EF4-FFF2-40B4-BE49-F238E27FC236}">
                <a16:creationId xmlns:a16="http://schemas.microsoft.com/office/drawing/2014/main" id="{6E75165B-E1FC-A544-B4D8-B965CF709BAE}"/>
              </a:ext>
            </a:extLst>
          </p:cNvPr>
          <p:cNvPicPr>
            <a:picLocks noChangeAspect="1"/>
          </p:cNvPicPr>
          <p:nvPr/>
        </p:nvPicPr>
        <p:blipFill>
          <a:blip r:embed="rId3"/>
          <a:stretch>
            <a:fillRect/>
          </a:stretch>
        </p:blipFill>
        <p:spPr>
          <a:xfrm>
            <a:off x="4999245" y="1274916"/>
            <a:ext cx="2299528" cy="272418"/>
          </a:xfrm>
          <a:prstGeom prst="rect">
            <a:avLst/>
          </a:prstGeom>
        </p:spPr>
      </p:pic>
      <p:pic>
        <p:nvPicPr>
          <p:cNvPr id="6" name="Picture 5">
            <a:extLst>
              <a:ext uri="{FF2B5EF4-FFF2-40B4-BE49-F238E27FC236}">
                <a16:creationId xmlns:a16="http://schemas.microsoft.com/office/drawing/2014/main" id="{3AA7D950-02E8-4A41-9178-C37F3909E268}"/>
              </a:ext>
            </a:extLst>
          </p:cNvPr>
          <p:cNvPicPr>
            <a:picLocks noChangeAspect="1"/>
          </p:cNvPicPr>
          <p:nvPr/>
        </p:nvPicPr>
        <p:blipFill>
          <a:blip r:embed="rId4"/>
          <a:stretch>
            <a:fillRect/>
          </a:stretch>
        </p:blipFill>
        <p:spPr>
          <a:xfrm>
            <a:off x="5536095" y="3492492"/>
            <a:ext cx="6563140" cy="2416832"/>
          </a:xfrm>
          <a:prstGeom prst="rect">
            <a:avLst/>
          </a:prstGeom>
        </p:spPr>
      </p:pic>
      <p:pic>
        <p:nvPicPr>
          <p:cNvPr id="7" name="Picture 6">
            <a:extLst>
              <a:ext uri="{FF2B5EF4-FFF2-40B4-BE49-F238E27FC236}">
                <a16:creationId xmlns:a16="http://schemas.microsoft.com/office/drawing/2014/main" id="{5CAB3356-134F-1248-831E-E05EE605E188}"/>
              </a:ext>
            </a:extLst>
          </p:cNvPr>
          <p:cNvPicPr>
            <a:picLocks noChangeAspect="1"/>
          </p:cNvPicPr>
          <p:nvPr/>
        </p:nvPicPr>
        <p:blipFill>
          <a:blip r:embed="rId5"/>
          <a:stretch>
            <a:fillRect/>
          </a:stretch>
        </p:blipFill>
        <p:spPr>
          <a:xfrm>
            <a:off x="160209" y="2336290"/>
            <a:ext cx="5259931" cy="3573034"/>
          </a:xfrm>
          <a:prstGeom prst="rect">
            <a:avLst/>
          </a:prstGeom>
        </p:spPr>
      </p:pic>
      <p:sp>
        <p:nvSpPr>
          <p:cNvPr id="8" name="Rectangle 7">
            <a:extLst>
              <a:ext uri="{FF2B5EF4-FFF2-40B4-BE49-F238E27FC236}">
                <a16:creationId xmlns:a16="http://schemas.microsoft.com/office/drawing/2014/main" id="{E5C4B15B-16AE-254A-BC83-2DF4A96FAF01}"/>
              </a:ext>
            </a:extLst>
          </p:cNvPr>
          <p:cNvSpPr/>
          <p:nvPr/>
        </p:nvSpPr>
        <p:spPr>
          <a:xfrm>
            <a:off x="418036" y="1618646"/>
            <a:ext cx="5118059" cy="646331"/>
          </a:xfrm>
          <a:prstGeom prst="rect">
            <a:avLst/>
          </a:prstGeom>
        </p:spPr>
        <p:txBody>
          <a:bodyPr wrap="square">
            <a:spAutoFit/>
          </a:bodyPr>
          <a:lstStyle/>
          <a:p>
            <a:r>
              <a:rPr lang="en-US" dirty="0">
                <a:latin typeface="AdvOT2e364b11"/>
              </a:rPr>
              <a:t>1 Nucleation, 2 di</a:t>
            </a:r>
            <a:r>
              <a:rPr lang="en-US" dirty="0">
                <a:latin typeface="AdvOT2e364b11+fb"/>
              </a:rPr>
              <a:t>ff</a:t>
            </a:r>
            <a:r>
              <a:rPr lang="en-US" dirty="0">
                <a:latin typeface="AdvOT2e364b11"/>
              </a:rPr>
              <a:t>usion-limited growth, and 3 Ostwald ripening/coalescence. </a:t>
            </a:r>
            <a:endParaRPr lang="en-US" dirty="0"/>
          </a:p>
        </p:txBody>
      </p:sp>
    </p:spTree>
    <p:extLst>
      <p:ext uri="{BB962C8B-B14F-4D97-AF65-F5344CB8AC3E}">
        <p14:creationId xmlns:p14="http://schemas.microsoft.com/office/powerpoint/2010/main" val="33301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3608C-4BF2-7D47-AC63-D93FEA44EEE7}"/>
              </a:ext>
            </a:extLst>
          </p:cNvPr>
          <p:cNvPicPr>
            <a:picLocks noChangeAspect="1"/>
          </p:cNvPicPr>
          <p:nvPr/>
        </p:nvPicPr>
        <p:blipFill>
          <a:blip r:embed="rId2"/>
          <a:stretch>
            <a:fillRect/>
          </a:stretch>
        </p:blipFill>
        <p:spPr>
          <a:xfrm>
            <a:off x="1248294" y="1785698"/>
            <a:ext cx="6135272" cy="3930906"/>
          </a:xfrm>
          <a:prstGeom prst="rect">
            <a:avLst/>
          </a:prstGeom>
        </p:spPr>
      </p:pic>
      <p:sp>
        <p:nvSpPr>
          <p:cNvPr id="3" name="TextBox 2">
            <a:extLst>
              <a:ext uri="{FF2B5EF4-FFF2-40B4-BE49-F238E27FC236}">
                <a16:creationId xmlns:a16="http://schemas.microsoft.com/office/drawing/2014/main" id="{A8DDCC9A-D9B0-B34C-A0F2-E929F75D1506}"/>
              </a:ext>
            </a:extLst>
          </p:cNvPr>
          <p:cNvSpPr txBox="1"/>
          <p:nvPr/>
        </p:nvSpPr>
        <p:spPr>
          <a:xfrm>
            <a:off x="4315930" y="277750"/>
            <a:ext cx="3435409"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Kauzmann</a:t>
            </a:r>
            <a:r>
              <a:rPr lang="en-US" sz="2400" b="1" dirty="0">
                <a:latin typeface="Times New Roman" panose="02020603050405020304" pitchFamily="18" charset="0"/>
                <a:cs typeface="Times New Roman" panose="02020603050405020304" pitchFamily="18" charset="0"/>
              </a:rPr>
              <a:t> Paradox, </a:t>
            </a:r>
          </a:p>
          <a:p>
            <a:r>
              <a:rPr lang="en-US" sz="2400" b="1" dirty="0">
                <a:latin typeface="Times New Roman" panose="02020603050405020304" pitchFamily="18" charset="0"/>
                <a:cs typeface="Times New Roman" panose="02020603050405020304" pitchFamily="18" charset="0"/>
              </a:rPr>
              <a:t>a thermodynamic basis for the glass transition</a:t>
            </a:r>
          </a:p>
        </p:txBody>
      </p:sp>
      <p:pic>
        <p:nvPicPr>
          <p:cNvPr id="6" name="Picture 5">
            <a:extLst>
              <a:ext uri="{FF2B5EF4-FFF2-40B4-BE49-F238E27FC236}">
                <a16:creationId xmlns:a16="http://schemas.microsoft.com/office/drawing/2014/main" id="{B0E7853F-EC17-7844-82E4-A7765BC9A0F0}"/>
              </a:ext>
            </a:extLst>
          </p:cNvPr>
          <p:cNvPicPr>
            <a:picLocks noChangeAspect="1"/>
          </p:cNvPicPr>
          <p:nvPr/>
        </p:nvPicPr>
        <p:blipFill>
          <a:blip r:embed="rId3"/>
          <a:stretch>
            <a:fillRect/>
          </a:stretch>
        </p:blipFill>
        <p:spPr>
          <a:xfrm>
            <a:off x="7329740" y="2374696"/>
            <a:ext cx="3306510" cy="796012"/>
          </a:xfrm>
          <a:prstGeom prst="rect">
            <a:avLst/>
          </a:prstGeom>
        </p:spPr>
      </p:pic>
      <p:sp>
        <p:nvSpPr>
          <p:cNvPr id="7" name="TextBox 6">
            <a:extLst>
              <a:ext uri="{FF2B5EF4-FFF2-40B4-BE49-F238E27FC236}">
                <a16:creationId xmlns:a16="http://schemas.microsoft.com/office/drawing/2014/main" id="{EED77A34-65C0-2348-A4DD-600905F57C28}"/>
              </a:ext>
            </a:extLst>
          </p:cNvPr>
          <p:cNvSpPr txBox="1"/>
          <p:nvPr/>
        </p:nvSpPr>
        <p:spPr>
          <a:xfrm>
            <a:off x="7329740" y="3457419"/>
            <a:ext cx="350377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entropy of the liquid becomes smaller than the entropy of the solid at the </a:t>
            </a:r>
            <a:r>
              <a:rPr lang="en-US" dirty="0" err="1">
                <a:latin typeface="Times New Roman" panose="02020603050405020304" pitchFamily="18" charset="0"/>
                <a:cs typeface="Times New Roman" panose="02020603050405020304" pitchFamily="18" charset="0"/>
              </a:rPr>
              <a:t>Kauzmann</a:t>
            </a:r>
            <a:r>
              <a:rPr lang="en-US" dirty="0">
                <a:latin typeface="Times New Roman" panose="02020603050405020304" pitchFamily="18" charset="0"/>
                <a:cs typeface="Times New Roman" panose="02020603050405020304" pitchFamily="18" charset="0"/>
              </a:rPr>
              <a:t> temperature, T</a:t>
            </a:r>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This could be the infinite cooling glass transition temperature.</a:t>
            </a:r>
          </a:p>
        </p:txBody>
      </p:sp>
      <p:pic>
        <p:nvPicPr>
          <p:cNvPr id="12" name="Picture 11">
            <a:extLst>
              <a:ext uri="{FF2B5EF4-FFF2-40B4-BE49-F238E27FC236}">
                <a16:creationId xmlns:a16="http://schemas.microsoft.com/office/drawing/2014/main" id="{C44B2D79-A9EE-A448-9288-345EF78C6B9A}"/>
              </a:ext>
            </a:extLst>
          </p:cNvPr>
          <p:cNvPicPr>
            <a:picLocks noChangeAspect="1"/>
          </p:cNvPicPr>
          <p:nvPr/>
        </p:nvPicPr>
        <p:blipFill>
          <a:blip r:embed="rId4"/>
          <a:stretch>
            <a:fillRect/>
          </a:stretch>
        </p:blipFill>
        <p:spPr>
          <a:xfrm>
            <a:off x="9429811" y="232371"/>
            <a:ext cx="2183923" cy="1896419"/>
          </a:xfrm>
          <a:prstGeom prst="rect">
            <a:avLst/>
          </a:prstGeom>
        </p:spPr>
      </p:pic>
      <p:sp>
        <p:nvSpPr>
          <p:cNvPr id="13" name="Slide Number Placeholder 12">
            <a:extLst>
              <a:ext uri="{FF2B5EF4-FFF2-40B4-BE49-F238E27FC236}">
                <a16:creationId xmlns:a16="http://schemas.microsoft.com/office/drawing/2014/main" id="{8A845A36-8757-4C4E-9B1A-A10BDBE16155}"/>
              </a:ext>
            </a:extLst>
          </p:cNvPr>
          <p:cNvSpPr>
            <a:spLocks noGrp="1"/>
          </p:cNvSpPr>
          <p:nvPr>
            <p:ph type="sldNum" sz="quarter" idx="12"/>
          </p:nvPr>
        </p:nvSpPr>
        <p:spPr/>
        <p:txBody>
          <a:bodyPr/>
          <a:lstStyle/>
          <a:p>
            <a:fld id="{87AB1D93-DC19-4A40-9406-30747714C3D7}" type="slidenum">
              <a:rPr lang="en-US" smtClean="0"/>
              <a:t>4</a:t>
            </a:fld>
            <a:endParaRPr lang="en-US"/>
          </a:p>
        </p:txBody>
      </p:sp>
      <p:sp>
        <p:nvSpPr>
          <p:cNvPr id="4" name="TextBox 3">
            <a:extLst>
              <a:ext uri="{FF2B5EF4-FFF2-40B4-BE49-F238E27FC236}">
                <a16:creationId xmlns:a16="http://schemas.microsoft.com/office/drawing/2014/main" id="{20E578F4-380D-B7AA-5610-94AEA09477D0}"/>
              </a:ext>
            </a:extLst>
          </p:cNvPr>
          <p:cNvSpPr txBox="1"/>
          <p:nvPr/>
        </p:nvSpPr>
        <p:spPr>
          <a:xfrm>
            <a:off x="3906982" y="6030506"/>
            <a:ext cx="648767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Selenium like sulfur can form chain molecules</a:t>
            </a:r>
          </a:p>
          <a:p>
            <a:r>
              <a:rPr lang="en-US" dirty="0">
                <a:latin typeface="Times New Roman" panose="02020603050405020304" pitchFamily="18" charset="0"/>
                <a:cs typeface="Times New Roman" panose="02020603050405020304" pitchFamily="18" charset="0"/>
              </a:rPr>
              <a:t>Selenium forms a hexagonal crystal of helical chains (slow kinetics)</a:t>
            </a:r>
          </a:p>
        </p:txBody>
      </p:sp>
    </p:spTree>
    <p:extLst>
      <p:ext uri="{BB962C8B-B14F-4D97-AF65-F5344CB8AC3E}">
        <p14:creationId xmlns:p14="http://schemas.microsoft.com/office/powerpoint/2010/main" val="4153889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5E590-DB1B-A445-8C15-93688984BBE7}"/>
              </a:ext>
            </a:extLst>
          </p:cNvPr>
          <p:cNvSpPr>
            <a:spLocks noGrp="1"/>
          </p:cNvSpPr>
          <p:nvPr>
            <p:ph type="sldNum" sz="quarter" idx="12"/>
          </p:nvPr>
        </p:nvSpPr>
        <p:spPr/>
        <p:txBody>
          <a:bodyPr/>
          <a:lstStyle/>
          <a:p>
            <a:fld id="{87AB1D93-DC19-4A40-9406-30747714C3D7}" type="slidenum">
              <a:rPr lang="en-US" smtClean="0"/>
              <a:t>40</a:t>
            </a:fld>
            <a:endParaRPr lang="en-US"/>
          </a:p>
        </p:txBody>
      </p:sp>
      <p:pic>
        <p:nvPicPr>
          <p:cNvPr id="3" name="Picture 2">
            <a:extLst>
              <a:ext uri="{FF2B5EF4-FFF2-40B4-BE49-F238E27FC236}">
                <a16:creationId xmlns:a16="http://schemas.microsoft.com/office/drawing/2014/main" id="{0223A599-CDAA-9A42-AD7A-E43E3E87C953}"/>
              </a:ext>
            </a:extLst>
          </p:cNvPr>
          <p:cNvPicPr>
            <a:picLocks noChangeAspect="1"/>
          </p:cNvPicPr>
          <p:nvPr/>
        </p:nvPicPr>
        <p:blipFill>
          <a:blip r:embed="rId2"/>
          <a:stretch>
            <a:fillRect/>
          </a:stretch>
        </p:blipFill>
        <p:spPr>
          <a:xfrm>
            <a:off x="2543865" y="116232"/>
            <a:ext cx="7289800" cy="1536700"/>
          </a:xfrm>
          <a:prstGeom prst="rect">
            <a:avLst/>
          </a:prstGeom>
        </p:spPr>
      </p:pic>
      <p:pic>
        <p:nvPicPr>
          <p:cNvPr id="4" name="Picture 3">
            <a:extLst>
              <a:ext uri="{FF2B5EF4-FFF2-40B4-BE49-F238E27FC236}">
                <a16:creationId xmlns:a16="http://schemas.microsoft.com/office/drawing/2014/main" id="{C4B83BB0-F75D-F64D-905C-9738388B2722}"/>
              </a:ext>
            </a:extLst>
          </p:cNvPr>
          <p:cNvPicPr>
            <a:picLocks noChangeAspect="1"/>
          </p:cNvPicPr>
          <p:nvPr/>
        </p:nvPicPr>
        <p:blipFill>
          <a:blip r:embed="rId3"/>
          <a:stretch>
            <a:fillRect/>
          </a:stretch>
        </p:blipFill>
        <p:spPr>
          <a:xfrm>
            <a:off x="4449693" y="653222"/>
            <a:ext cx="3213100" cy="330200"/>
          </a:xfrm>
          <a:prstGeom prst="rect">
            <a:avLst/>
          </a:prstGeom>
        </p:spPr>
      </p:pic>
      <p:pic>
        <p:nvPicPr>
          <p:cNvPr id="5" name="Picture 4">
            <a:extLst>
              <a:ext uri="{FF2B5EF4-FFF2-40B4-BE49-F238E27FC236}">
                <a16:creationId xmlns:a16="http://schemas.microsoft.com/office/drawing/2014/main" id="{23AC2B89-EEDF-4948-BB39-0BF4F2B3F680}"/>
              </a:ext>
            </a:extLst>
          </p:cNvPr>
          <p:cNvPicPr>
            <a:picLocks noChangeAspect="1"/>
          </p:cNvPicPr>
          <p:nvPr/>
        </p:nvPicPr>
        <p:blipFill>
          <a:blip r:embed="rId4"/>
          <a:stretch>
            <a:fillRect/>
          </a:stretch>
        </p:blipFill>
        <p:spPr>
          <a:xfrm>
            <a:off x="410817" y="2088360"/>
            <a:ext cx="6758609" cy="3094241"/>
          </a:xfrm>
          <a:prstGeom prst="rect">
            <a:avLst/>
          </a:prstGeom>
        </p:spPr>
      </p:pic>
      <p:pic>
        <p:nvPicPr>
          <p:cNvPr id="6" name="Picture 5">
            <a:extLst>
              <a:ext uri="{FF2B5EF4-FFF2-40B4-BE49-F238E27FC236}">
                <a16:creationId xmlns:a16="http://schemas.microsoft.com/office/drawing/2014/main" id="{14268FE4-A1BF-1D4D-A3C0-07E8F23EBB16}"/>
              </a:ext>
            </a:extLst>
          </p:cNvPr>
          <p:cNvPicPr>
            <a:picLocks noChangeAspect="1"/>
          </p:cNvPicPr>
          <p:nvPr/>
        </p:nvPicPr>
        <p:blipFill>
          <a:blip r:embed="rId5"/>
          <a:stretch>
            <a:fillRect/>
          </a:stretch>
        </p:blipFill>
        <p:spPr>
          <a:xfrm>
            <a:off x="7436678" y="1758673"/>
            <a:ext cx="4526710" cy="3767483"/>
          </a:xfrm>
          <a:prstGeom prst="rect">
            <a:avLst/>
          </a:prstGeom>
        </p:spPr>
      </p:pic>
    </p:spTree>
    <p:extLst>
      <p:ext uri="{BB962C8B-B14F-4D97-AF65-F5344CB8AC3E}">
        <p14:creationId xmlns:p14="http://schemas.microsoft.com/office/powerpoint/2010/main" val="265884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B2E6C-B960-7048-A14F-A651F72E94BD}"/>
              </a:ext>
            </a:extLst>
          </p:cNvPr>
          <p:cNvSpPr>
            <a:spLocks noGrp="1"/>
          </p:cNvSpPr>
          <p:nvPr>
            <p:ph type="sldNum" sz="quarter" idx="12"/>
          </p:nvPr>
        </p:nvSpPr>
        <p:spPr/>
        <p:txBody>
          <a:bodyPr/>
          <a:lstStyle/>
          <a:p>
            <a:fld id="{87AB1D93-DC19-4A40-9406-30747714C3D7}" type="slidenum">
              <a:rPr lang="en-US" smtClean="0"/>
              <a:t>41</a:t>
            </a:fld>
            <a:endParaRPr lang="en-US"/>
          </a:p>
        </p:txBody>
      </p:sp>
      <p:pic>
        <p:nvPicPr>
          <p:cNvPr id="3" name="Picture 2">
            <a:extLst>
              <a:ext uri="{FF2B5EF4-FFF2-40B4-BE49-F238E27FC236}">
                <a16:creationId xmlns:a16="http://schemas.microsoft.com/office/drawing/2014/main" id="{1CB9BB87-D507-7D42-88BA-B97E48B9165F}"/>
              </a:ext>
            </a:extLst>
          </p:cNvPr>
          <p:cNvPicPr>
            <a:picLocks noChangeAspect="1"/>
          </p:cNvPicPr>
          <p:nvPr/>
        </p:nvPicPr>
        <p:blipFill>
          <a:blip r:embed="rId2"/>
          <a:stretch>
            <a:fillRect/>
          </a:stretch>
        </p:blipFill>
        <p:spPr>
          <a:xfrm>
            <a:off x="2290271" y="0"/>
            <a:ext cx="7611457" cy="6858000"/>
          </a:xfrm>
          <a:prstGeom prst="rect">
            <a:avLst/>
          </a:prstGeom>
        </p:spPr>
      </p:pic>
    </p:spTree>
    <p:extLst>
      <p:ext uri="{BB962C8B-B14F-4D97-AF65-F5344CB8AC3E}">
        <p14:creationId xmlns:p14="http://schemas.microsoft.com/office/powerpoint/2010/main" val="175244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D07B2-C579-D745-8C75-253D8886F2DF}"/>
              </a:ext>
            </a:extLst>
          </p:cNvPr>
          <p:cNvSpPr>
            <a:spLocks noGrp="1"/>
          </p:cNvSpPr>
          <p:nvPr>
            <p:ph type="sldNum" sz="quarter" idx="12"/>
          </p:nvPr>
        </p:nvSpPr>
        <p:spPr/>
        <p:txBody>
          <a:bodyPr/>
          <a:lstStyle/>
          <a:p>
            <a:fld id="{87AB1D93-DC19-4A40-9406-30747714C3D7}" type="slidenum">
              <a:rPr lang="en-US" smtClean="0"/>
              <a:t>42</a:t>
            </a:fld>
            <a:endParaRPr lang="en-US"/>
          </a:p>
        </p:txBody>
      </p:sp>
      <p:pic>
        <p:nvPicPr>
          <p:cNvPr id="3" name="Picture 2">
            <a:extLst>
              <a:ext uri="{FF2B5EF4-FFF2-40B4-BE49-F238E27FC236}">
                <a16:creationId xmlns:a16="http://schemas.microsoft.com/office/drawing/2014/main" id="{9A6757F7-C617-EA43-AFCD-3F4275562976}"/>
              </a:ext>
            </a:extLst>
          </p:cNvPr>
          <p:cNvPicPr>
            <a:picLocks noChangeAspect="1"/>
          </p:cNvPicPr>
          <p:nvPr/>
        </p:nvPicPr>
        <p:blipFill>
          <a:blip r:embed="rId2"/>
          <a:stretch>
            <a:fillRect/>
          </a:stretch>
        </p:blipFill>
        <p:spPr>
          <a:xfrm>
            <a:off x="0" y="1180961"/>
            <a:ext cx="12192000" cy="4469572"/>
          </a:xfrm>
          <a:prstGeom prst="rect">
            <a:avLst/>
          </a:prstGeom>
        </p:spPr>
      </p:pic>
      <p:sp>
        <p:nvSpPr>
          <p:cNvPr id="5" name="TextBox 4">
            <a:extLst>
              <a:ext uri="{FF2B5EF4-FFF2-40B4-BE49-F238E27FC236}">
                <a16:creationId xmlns:a16="http://schemas.microsoft.com/office/drawing/2014/main" id="{5A6E768E-5C7D-8F4E-BAE5-1EAE2E11D92F}"/>
              </a:ext>
            </a:extLst>
          </p:cNvPr>
          <p:cNvSpPr txBox="1"/>
          <p:nvPr/>
        </p:nvSpPr>
        <p:spPr>
          <a:xfrm>
            <a:off x="4717773" y="565975"/>
            <a:ext cx="1861151" cy="461665"/>
          </a:xfrm>
          <a:prstGeom prst="rect">
            <a:avLst/>
          </a:prstGeom>
          <a:noFill/>
        </p:spPr>
        <p:txBody>
          <a:bodyPr wrap="none" rtlCol="0">
            <a:spAutoFit/>
          </a:bodyPr>
          <a:lstStyle/>
          <a:p>
            <a:r>
              <a:rPr lang="en-US" sz="2400" b="1" dirty="0"/>
              <a:t>Piezoelectric</a:t>
            </a:r>
            <a:r>
              <a:rPr lang="en-US" sz="2400" dirty="0"/>
              <a:t> </a:t>
            </a:r>
          </a:p>
        </p:txBody>
      </p:sp>
    </p:spTree>
    <p:extLst>
      <p:ext uri="{BB962C8B-B14F-4D97-AF65-F5344CB8AC3E}">
        <p14:creationId xmlns:p14="http://schemas.microsoft.com/office/powerpoint/2010/main" val="3300251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079E9-2A99-9A4F-95DD-EE58F086DBF6}"/>
              </a:ext>
            </a:extLst>
          </p:cNvPr>
          <p:cNvSpPr>
            <a:spLocks noGrp="1"/>
          </p:cNvSpPr>
          <p:nvPr>
            <p:ph type="sldNum" sz="quarter" idx="12"/>
          </p:nvPr>
        </p:nvSpPr>
        <p:spPr/>
        <p:txBody>
          <a:bodyPr/>
          <a:lstStyle/>
          <a:p>
            <a:fld id="{87AB1D93-DC19-4A40-9406-30747714C3D7}" type="slidenum">
              <a:rPr lang="en-US" smtClean="0"/>
              <a:t>43</a:t>
            </a:fld>
            <a:endParaRPr lang="en-US"/>
          </a:p>
        </p:txBody>
      </p:sp>
    </p:spTree>
    <p:extLst>
      <p:ext uri="{BB962C8B-B14F-4D97-AF65-F5344CB8AC3E}">
        <p14:creationId xmlns:p14="http://schemas.microsoft.com/office/powerpoint/2010/main" val="8753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90D68D-7D31-9625-7ABD-6A5C9D9C83B4}"/>
              </a:ext>
            </a:extLst>
          </p:cNvPr>
          <p:cNvGrpSpPr/>
          <p:nvPr/>
        </p:nvGrpSpPr>
        <p:grpSpPr>
          <a:xfrm>
            <a:off x="5819685" y="3547815"/>
            <a:ext cx="5786381" cy="3117905"/>
            <a:chOff x="5819685" y="3547815"/>
            <a:chExt cx="5786381" cy="3117905"/>
          </a:xfrm>
        </p:grpSpPr>
        <p:pic>
          <p:nvPicPr>
            <p:cNvPr id="16" name="Picture 15">
              <a:extLst>
                <a:ext uri="{FF2B5EF4-FFF2-40B4-BE49-F238E27FC236}">
                  <a16:creationId xmlns:a16="http://schemas.microsoft.com/office/drawing/2014/main" id="{8113FE26-1DE4-CAFD-D43D-7AA148551A30}"/>
                </a:ext>
              </a:extLst>
            </p:cNvPr>
            <p:cNvPicPr>
              <a:picLocks noChangeAspect="1"/>
            </p:cNvPicPr>
            <p:nvPr/>
          </p:nvPicPr>
          <p:blipFill>
            <a:blip r:embed="rId2"/>
            <a:stretch>
              <a:fillRect/>
            </a:stretch>
          </p:blipFill>
          <p:spPr>
            <a:xfrm>
              <a:off x="5819685" y="3547815"/>
              <a:ext cx="5786381" cy="3117905"/>
            </a:xfrm>
            <a:prstGeom prst="rect">
              <a:avLst/>
            </a:prstGeom>
          </p:spPr>
        </p:pic>
        <p:pic>
          <p:nvPicPr>
            <p:cNvPr id="17" name="Picture 16">
              <a:extLst>
                <a:ext uri="{FF2B5EF4-FFF2-40B4-BE49-F238E27FC236}">
                  <a16:creationId xmlns:a16="http://schemas.microsoft.com/office/drawing/2014/main" id="{31901396-9C27-484E-A29B-7840EDB0C99E}"/>
                </a:ext>
              </a:extLst>
            </p:cNvPr>
            <p:cNvPicPr>
              <a:picLocks noChangeAspect="1"/>
            </p:cNvPicPr>
            <p:nvPr/>
          </p:nvPicPr>
          <p:blipFill>
            <a:blip r:embed="rId3"/>
            <a:stretch>
              <a:fillRect/>
            </a:stretch>
          </p:blipFill>
          <p:spPr>
            <a:xfrm>
              <a:off x="8659976" y="3717901"/>
              <a:ext cx="937446" cy="372719"/>
            </a:xfrm>
            <a:prstGeom prst="rect">
              <a:avLst/>
            </a:prstGeom>
          </p:spPr>
        </p:pic>
        <p:pic>
          <p:nvPicPr>
            <p:cNvPr id="18" name="Picture 17">
              <a:extLst>
                <a:ext uri="{FF2B5EF4-FFF2-40B4-BE49-F238E27FC236}">
                  <a16:creationId xmlns:a16="http://schemas.microsoft.com/office/drawing/2014/main" id="{DA03EFBA-2771-11BF-2FB4-7E3E2D8AE418}"/>
                </a:ext>
              </a:extLst>
            </p:cNvPr>
            <p:cNvPicPr>
              <a:picLocks noChangeAspect="1"/>
            </p:cNvPicPr>
            <p:nvPr/>
          </p:nvPicPr>
          <p:blipFill>
            <a:blip r:embed="rId4"/>
            <a:stretch>
              <a:fillRect/>
            </a:stretch>
          </p:blipFill>
          <p:spPr>
            <a:xfrm>
              <a:off x="8639467" y="4052390"/>
              <a:ext cx="957955" cy="369332"/>
            </a:xfrm>
            <a:prstGeom prst="rect">
              <a:avLst/>
            </a:prstGeom>
          </p:spPr>
        </p:pic>
        <p:pic>
          <p:nvPicPr>
            <p:cNvPr id="19" name="Picture 18">
              <a:extLst>
                <a:ext uri="{FF2B5EF4-FFF2-40B4-BE49-F238E27FC236}">
                  <a16:creationId xmlns:a16="http://schemas.microsoft.com/office/drawing/2014/main" id="{E46DF146-67A8-0DD0-E4EB-4F6D5FD8BB2B}"/>
                </a:ext>
              </a:extLst>
            </p:cNvPr>
            <p:cNvPicPr>
              <a:picLocks noChangeAspect="1"/>
            </p:cNvPicPr>
            <p:nvPr/>
          </p:nvPicPr>
          <p:blipFill>
            <a:blip r:embed="rId5"/>
            <a:stretch>
              <a:fillRect/>
            </a:stretch>
          </p:blipFill>
          <p:spPr>
            <a:xfrm>
              <a:off x="8633101" y="4425109"/>
              <a:ext cx="908463" cy="302821"/>
            </a:xfrm>
            <a:prstGeom prst="rect">
              <a:avLst/>
            </a:prstGeom>
          </p:spPr>
        </p:pic>
      </p:grpSp>
      <p:sp>
        <p:nvSpPr>
          <p:cNvPr id="2" name="TextBox 1">
            <a:extLst>
              <a:ext uri="{FF2B5EF4-FFF2-40B4-BE49-F238E27FC236}">
                <a16:creationId xmlns:a16="http://schemas.microsoft.com/office/drawing/2014/main" id="{3D831663-54D2-3A4B-BF06-756DD513FCA2}"/>
              </a:ext>
            </a:extLst>
          </p:cNvPr>
          <p:cNvSpPr txBox="1"/>
          <p:nvPr/>
        </p:nvSpPr>
        <p:spPr>
          <a:xfrm flipH="1">
            <a:off x="3787663" y="0"/>
            <a:ext cx="482293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Superheating and Melting</a:t>
            </a:r>
          </a:p>
        </p:txBody>
      </p:sp>
      <p:sp>
        <p:nvSpPr>
          <p:cNvPr id="3" name="TextBox 2">
            <a:extLst>
              <a:ext uri="{FF2B5EF4-FFF2-40B4-BE49-F238E27FC236}">
                <a16:creationId xmlns:a16="http://schemas.microsoft.com/office/drawing/2014/main" id="{E9FD05FC-4E52-7342-AC37-B1E18577242E}"/>
              </a:ext>
            </a:extLst>
          </p:cNvPr>
          <p:cNvSpPr txBox="1"/>
          <p:nvPr/>
        </p:nvSpPr>
        <p:spPr>
          <a:xfrm>
            <a:off x="87577" y="378377"/>
            <a:ext cx="9464497"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Superheating can occur since melting occurs at surfaces and if the surfaces are stabilized then superheated solids can be produced</a:t>
            </a:r>
          </a:p>
          <a:p>
            <a:r>
              <a:rPr lang="en-US" b="1" dirty="0">
                <a:latin typeface="Times New Roman" panose="02020603050405020304" pitchFamily="18" charset="0"/>
                <a:cs typeface="Times New Roman" panose="02020603050405020304" pitchFamily="18" charset="0"/>
              </a:rPr>
              <a:t>Growth of a liquid phase relies on growth of a mechanical instability</a:t>
            </a:r>
          </a:p>
          <a:p>
            <a:r>
              <a:rPr lang="en-US" dirty="0">
                <a:latin typeface="Times New Roman" panose="02020603050405020304" pitchFamily="18" charset="0"/>
                <a:cs typeface="Times New Roman" panose="02020603050405020304" pitchFamily="18" charset="0"/>
              </a:rPr>
              <a:t>A mechanical instability will not spontaneously grow if it occurs in a meta-stable region in T and P:</a:t>
            </a:r>
          </a:p>
          <a:p>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dG</a:t>
            </a:r>
            <a:r>
              <a:rPr lang="en-US" i="1" dirty="0">
                <a:latin typeface="Times New Roman" panose="02020603050405020304" pitchFamily="18" charset="0"/>
                <a:cs typeface="Times New Roman" panose="02020603050405020304" pitchFamily="18" charset="0"/>
              </a:rPr>
              <a:t>/dx)=0 defines equilibrium or </a:t>
            </a:r>
            <a:r>
              <a:rPr lang="en-US" i="1" dirty="0" err="1">
                <a:latin typeface="Times New Roman" panose="02020603050405020304" pitchFamily="18" charset="0"/>
                <a:cs typeface="Times New Roman" panose="02020603050405020304" pitchFamily="18" charset="0"/>
              </a:rPr>
              <a:t>binodal</a:t>
            </a:r>
            <a:r>
              <a:rPr lang="en-US" i="1" dirty="0">
                <a:latin typeface="Times New Roman" panose="02020603050405020304" pitchFamily="18" charset="0"/>
                <a:cs typeface="Times New Roman" panose="02020603050405020304" pitchFamily="18" charset="0"/>
              </a:rPr>
              <a:t>; (d</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0 defines the metastable limit or spinodal</a:t>
            </a:r>
          </a:p>
          <a:p>
            <a:r>
              <a:rPr lang="en-US" i="1" dirty="0">
                <a:latin typeface="Times New Roman" panose="02020603050405020304" pitchFamily="18" charset="0"/>
                <a:cs typeface="Times New Roman" panose="02020603050405020304" pitchFamily="18" charset="0"/>
              </a:rPr>
              <a:t>(d</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 0 defines the critical point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Metastable region defined by</a:t>
            </a:r>
          </a:p>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&lt; 0  and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&lt; 0</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requires that the bulk modulus be positive,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Second requires positive heat capacity,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&gt; 0</a:t>
            </a:r>
          </a:p>
          <a:p>
            <a:endParaRPr lang="en-US" i="1" dirty="0"/>
          </a:p>
        </p:txBody>
      </p:sp>
      <p:pic>
        <p:nvPicPr>
          <p:cNvPr id="7" name="Picture 6">
            <a:extLst>
              <a:ext uri="{FF2B5EF4-FFF2-40B4-BE49-F238E27FC236}">
                <a16:creationId xmlns:a16="http://schemas.microsoft.com/office/drawing/2014/main" id="{A491008A-9F96-CD45-94B6-A5C865BDE262}"/>
              </a:ext>
            </a:extLst>
          </p:cNvPr>
          <p:cNvPicPr>
            <a:picLocks noChangeAspect="1"/>
          </p:cNvPicPr>
          <p:nvPr/>
        </p:nvPicPr>
        <p:blipFill>
          <a:blip r:embed="rId6"/>
          <a:stretch>
            <a:fillRect/>
          </a:stretch>
        </p:blipFill>
        <p:spPr>
          <a:xfrm>
            <a:off x="4699030" y="3345917"/>
            <a:ext cx="1899495" cy="570372"/>
          </a:xfrm>
          <a:prstGeom prst="rect">
            <a:avLst/>
          </a:prstGeom>
        </p:spPr>
      </p:pic>
      <p:sp>
        <p:nvSpPr>
          <p:cNvPr id="8" name="TextBox 7">
            <a:extLst>
              <a:ext uri="{FF2B5EF4-FFF2-40B4-BE49-F238E27FC236}">
                <a16:creationId xmlns:a16="http://schemas.microsoft.com/office/drawing/2014/main" id="{E362DC8C-66BB-3747-BE39-E92ADA3F4E4D}"/>
              </a:ext>
            </a:extLst>
          </p:cNvPr>
          <p:cNvSpPr txBox="1"/>
          <p:nvPr/>
        </p:nvSpPr>
        <p:spPr>
          <a:xfrm>
            <a:off x="10366049" y="3749080"/>
            <a:ext cx="171770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Shear modulus goes to 0 at highest possible supercritical solid</a:t>
            </a:r>
          </a:p>
        </p:txBody>
      </p:sp>
      <p:pic>
        <p:nvPicPr>
          <p:cNvPr id="9" name="Picture 8">
            <a:extLst>
              <a:ext uri="{FF2B5EF4-FFF2-40B4-BE49-F238E27FC236}">
                <a16:creationId xmlns:a16="http://schemas.microsoft.com/office/drawing/2014/main" id="{AF7E7F5B-8EE1-0B45-A608-B90A0388227E}"/>
              </a:ext>
            </a:extLst>
          </p:cNvPr>
          <p:cNvPicPr>
            <a:picLocks noChangeAspect="1"/>
          </p:cNvPicPr>
          <p:nvPr/>
        </p:nvPicPr>
        <p:blipFill>
          <a:blip r:embed="rId7"/>
          <a:stretch>
            <a:fillRect/>
          </a:stretch>
        </p:blipFill>
        <p:spPr>
          <a:xfrm>
            <a:off x="610253" y="4313268"/>
            <a:ext cx="4354853" cy="2461067"/>
          </a:xfrm>
          <a:prstGeom prst="rect">
            <a:avLst/>
          </a:prstGeom>
        </p:spPr>
      </p:pic>
      <p:sp>
        <p:nvSpPr>
          <p:cNvPr id="10" name="Slide Number Placeholder 9">
            <a:extLst>
              <a:ext uri="{FF2B5EF4-FFF2-40B4-BE49-F238E27FC236}">
                <a16:creationId xmlns:a16="http://schemas.microsoft.com/office/drawing/2014/main" id="{A9D6192F-9666-554D-98AC-2533339E47E0}"/>
              </a:ext>
            </a:extLst>
          </p:cNvPr>
          <p:cNvSpPr>
            <a:spLocks noGrp="1"/>
          </p:cNvSpPr>
          <p:nvPr>
            <p:ph type="sldNum" sz="quarter" idx="12"/>
          </p:nvPr>
        </p:nvSpPr>
        <p:spPr/>
        <p:txBody>
          <a:bodyPr/>
          <a:lstStyle/>
          <a:p>
            <a:fld id="{87AB1D93-DC19-4A40-9406-30747714C3D7}" type="slidenum">
              <a:rPr lang="en-US" smtClean="0"/>
              <a:t>5</a:t>
            </a:fld>
            <a:endParaRPr lang="en-US"/>
          </a:p>
        </p:txBody>
      </p:sp>
      <p:sp>
        <p:nvSpPr>
          <p:cNvPr id="11" name="TextBox 10">
            <a:extLst>
              <a:ext uri="{FF2B5EF4-FFF2-40B4-BE49-F238E27FC236}">
                <a16:creationId xmlns:a16="http://schemas.microsoft.com/office/drawing/2014/main" id="{89070FC0-2892-1A44-BC33-BE710DE7198B}"/>
              </a:ext>
            </a:extLst>
          </p:cNvPr>
          <p:cNvSpPr txBox="1"/>
          <p:nvPr/>
        </p:nvSpPr>
        <p:spPr>
          <a:xfrm>
            <a:off x="6864601" y="2152855"/>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
        <p:nvSpPr>
          <p:cNvPr id="4" name="TextBox 3">
            <a:extLst>
              <a:ext uri="{FF2B5EF4-FFF2-40B4-BE49-F238E27FC236}">
                <a16:creationId xmlns:a16="http://schemas.microsoft.com/office/drawing/2014/main" id="{ED383C5B-3CC6-A14C-B3C0-F0DE7A218469}"/>
              </a:ext>
            </a:extLst>
          </p:cNvPr>
          <p:cNvSpPr txBox="1"/>
          <p:nvPr/>
        </p:nvSpPr>
        <p:spPr>
          <a:xfrm flipH="1">
            <a:off x="8129037" y="3161251"/>
            <a:ext cx="142303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933K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m,Al</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298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33621-677B-6747-B961-A48882AAE48C}"/>
              </a:ext>
            </a:extLst>
          </p:cNvPr>
          <p:cNvPicPr>
            <a:picLocks noChangeAspect="1"/>
          </p:cNvPicPr>
          <p:nvPr/>
        </p:nvPicPr>
        <p:blipFill>
          <a:blip r:embed="rId2"/>
          <a:stretch>
            <a:fillRect/>
          </a:stretch>
        </p:blipFill>
        <p:spPr>
          <a:xfrm>
            <a:off x="1557166" y="779531"/>
            <a:ext cx="5560464" cy="4170348"/>
          </a:xfrm>
          <a:prstGeom prst="rect">
            <a:avLst/>
          </a:prstGeom>
        </p:spPr>
      </p:pic>
      <p:sp>
        <p:nvSpPr>
          <p:cNvPr id="3" name="TextBox 2">
            <a:extLst>
              <a:ext uri="{FF2B5EF4-FFF2-40B4-BE49-F238E27FC236}">
                <a16:creationId xmlns:a16="http://schemas.microsoft.com/office/drawing/2014/main" id="{0E946D75-EB43-D147-82DF-B7B6B061D10C}"/>
              </a:ext>
            </a:extLst>
          </p:cNvPr>
          <p:cNvSpPr txBox="1"/>
          <p:nvPr/>
        </p:nvSpPr>
        <p:spPr>
          <a:xfrm>
            <a:off x="1021630" y="183189"/>
            <a:ext cx="846180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Thermal (energy) fluctuations are the basis of thermodynamics</a:t>
            </a:r>
          </a:p>
        </p:txBody>
      </p:sp>
      <p:sp>
        <p:nvSpPr>
          <p:cNvPr id="4" name="TextBox 3">
            <a:extLst>
              <a:ext uri="{FF2B5EF4-FFF2-40B4-BE49-F238E27FC236}">
                <a16:creationId xmlns:a16="http://schemas.microsoft.com/office/drawing/2014/main" id="{AEA67AEA-8D0A-6544-8BE1-0E729540A4BC}"/>
              </a:ext>
            </a:extLst>
          </p:cNvPr>
          <p:cNvSpPr txBox="1"/>
          <p:nvPr/>
        </p:nvSpPr>
        <p:spPr>
          <a:xfrm>
            <a:off x="1777525" y="5546221"/>
            <a:ext cx="4257448" cy="369332"/>
          </a:xfrm>
          <a:prstGeom prst="rect">
            <a:avLst/>
          </a:prstGeom>
          <a:noFill/>
        </p:spPr>
        <p:txBody>
          <a:bodyPr wrap="none" rtlCol="0">
            <a:spAutoFit/>
          </a:bodyPr>
          <a:lstStyle/>
          <a:p>
            <a:r>
              <a:rPr lang="en-US" dirty="0"/>
              <a:t>Map of energy in 3d space at one time slice</a:t>
            </a:r>
          </a:p>
        </p:txBody>
      </p:sp>
      <p:sp>
        <p:nvSpPr>
          <p:cNvPr id="5" name="Rectangle 4">
            <a:extLst>
              <a:ext uri="{FF2B5EF4-FFF2-40B4-BE49-F238E27FC236}">
                <a16:creationId xmlns:a16="http://schemas.microsoft.com/office/drawing/2014/main" id="{7487CAD3-A049-7A45-95A0-615683ADBEB7}"/>
              </a:ext>
            </a:extLst>
          </p:cNvPr>
          <p:cNvSpPr/>
          <p:nvPr/>
        </p:nvSpPr>
        <p:spPr>
          <a:xfrm>
            <a:off x="1021630" y="5977222"/>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upload.wikimedia.org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wikipedia</a:t>
            </a:r>
            <a:r>
              <a:rPr lang="en-US" dirty="0">
                <a:latin typeface="Times New Roman" panose="02020603050405020304" pitchFamily="18" charset="0"/>
                <a:cs typeface="Times New Roman" panose="02020603050405020304" pitchFamily="18" charset="0"/>
              </a:rPr>
              <a:t>/commons/2/2a/</a:t>
            </a:r>
            <a:r>
              <a:rPr lang="en-US" dirty="0" err="1">
                <a:latin typeface="Times New Roman" panose="02020603050405020304" pitchFamily="18" charset="0"/>
                <a:cs typeface="Times New Roman" panose="02020603050405020304" pitchFamily="18" charset="0"/>
              </a:rPr>
              <a:t>Quantum_Fluctuations.gif</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25778F-7F70-4248-AD93-9FBB866FA4A4}"/>
              </a:ext>
            </a:extLst>
          </p:cNvPr>
          <p:cNvSpPr txBox="1"/>
          <p:nvPr/>
        </p:nvSpPr>
        <p:spPr>
          <a:xfrm>
            <a:off x="7543539" y="929573"/>
            <a:ext cx="3879790" cy="480131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Thermodynamic Hypothesis: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Systems are always probing free energy space (temperature, composition, pressure, magnetic field, electrical field, energy, extent of reaction, etc.) through random fluctuations.  This enables the attainment of the lowest free energy at an equilibrium state.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hypothesis leads to consideration of the partial derivatives of free energy as defining features in free energy space particularly critical points (d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=0;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equilibrium (</a:t>
            </a:r>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points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and spinodal points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a:t>
            </a:r>
          </a:p>
        </p:txBody>
      </p:sp>
      <p:sp>
        <p:nvSpPr>
          <p:cNvPr id="7" name="Slide Number Placeholder 6">
            <a:extLst>
              <a:ext uri="{FF2B5EF4-FFF2-40B4-BE49-F238E27FC236}">
                <a16:creationId xmlns:a16="http://schemas.microsoft.com/office/drawing/2014/main" id="{1B0F8DE4-E1BE-4549-8544-00C8DC7FE502}"/>
              </a:ext>
            </a:extLst>
          </p:cNvPr>
          <p:cNvSpPr>
            <a:spLocks noGrp="1"/>
          </p:cNvSpPr>
          <p:nvPr>
            <p:ph type="sldNum" sz="quarter" idx="12"/>
          </p:nvPr>
        </p:nvSpPr>
        <p:spPr/>
        <p:txBody>
          <a:bodyPr/>
          <a:lstStyle/>
          <a:p>
            <a:fld id="{87AB1D93-DC19-4A40-9406-30747714C3D7}" type="slidenum">
              <a:rPr lang="en-US" smtClean="0"/>
              <a:t>6</a:t>
            </a:fld>
            <a:endParaRPr lang="en-US" dirty="0"/>
          </a:p>
        </p:txBody>
      </p:sp>
    </p:spTree>
    <p:extLst>
      <p:ext uri="{BB962C8B-B14F-4D97-AF65-F5344CB8AC3E}">
        <p14:creationId xmlns:p14="http://schemas.microsoft.com/office/powerpoint/2010/main" val="25146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8A075-789A-BA49-A2EA-971DBABAE3B3}"/>
              </a:ext>
            </a:extLst>
          </p:cNvPr>
          <p:cNvSpPr txBox="1"/>
          <p:nvPr/>
        </p:nvSpPr>
        <p:spPr>
          <a:xfrm>
            <a:off x="2814355" y="891378"/>
            <a:ext cx="6127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book considers first a reversible chemical reaction A &lt;=&gt; B</a:t>
            </a:r>
          </a:p>
          <a:p>
            <a:pPr algn="just"/>
            <a:r>
              <a:rPr lang="en-US" dirty="0">
                <a:latin typeface="Times New Roman" panose="02020603050405020304" pitchFamily="18" charset="0"/>
                <a:cs typeface="Times New Roman" panose="02020603050405020304" pitchFamily="18" charset="0"/>
              </a:rPr>
              <a:t>Cyclohexane from boat to chair conformation for instance</a:t>
            </a:r>
          </a:p>
        </p:txBody>
      </p:sp>
      <p:pic>
        <p:nvPicPr>
          <p:cNvPr id="3" name="Picture 2">
            <a:extLst>
              <a:ext uri="{FF2B5EF4-FFF2-40B4-BE49-F238E27FC236}">
                <a16:creationId xmlns:a16="http://schemas.microsoft.com/office/drawing/2014/main" id="{37D5E191-26EA-B04E-BA3F-42976509176F}"/>
              </a:ext>
            </a:extLst>
          </p:cNvPr>
          <p:cNvPicPr>
            <a:picLocks noChangeAspect="1"/>
          </p:cNvPicPr>
          <p:nvPr/>
        </p:nvPicPr>
        <p:blipFill>
          <a:blip r:embed="rId2"/>
          <a:stretch>
            <a:fillRect/>
          </a:stretch>
        </p:blipFill>
        <p:spPr>
          <a:xfrm>
            <a:off x="4022102" y="2560952"/>
            <a:ext cx="3711842" cy="2112376"/>
          </a:xfrm>
          <a:prstGeom prst="rect">
            <a:avLst/>
          </a:prstGeom>
        </p:spPr>
      </p:pic>
      <p:sp>
        <p:nvSpPr>
          <p:cNvPr id="4" name="TextBox 3">
            <a:extLst>
              <a:ext uri="{FF2B5EF4-FFF2-40B4-BE49-F238E27FC236}">
                <a16:creationId xmlns:a16="http://schemas.microsoft.com/office/drawing/2014/main" id="{7E6722ED-A701-4C44-81C9-4CB454427DA5}"/>
              </a:ext>
            </a:extLst>
          </p:cNvPr>
          <p:cNvSpPr txBox="1"/>
          <p:nvPr/>
        </p:nvSpPr>
        <p:spPr>
          <a:xfrm>
            <a:off x="1692070" y="4811287"/>
            <a:ext cx="948214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As temperature changes you can observer a different mix of states, E =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2.5 kJ/mole at RT</a:t>
            </a:r>
          </a:p>
          <a:p>
            <a:r>
              <a:rPr lang="en-US" dirty="0">
                <a:latin typeface="Times New Roman" panose="02020603050405020304" pitchFamily="18" charset="0"/>
                <a:cs typeface="Times New Roman" panose="02020603050405020304" pitchFamily="18" charset="0"/>
              </a:rPr>
              <a:t>But fluctuations allow for 0.1 % boat conformation.  At 1073K 30% boat.  Probability is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The percent in boat can be measured using NMR spectroscopy.</a:t>
            </a:r>
          </a:p>
        </p:txBody>
      </p:sp>
      <p:sp>
        <p:nvSpPr>
          <p:cNvPr id="5" name="TextBox 4">
            <a:extLst>
              <a:ext uri="{FF2B5EF4-FFF2-40B4-BE49-F238E27FC236}">
                <a16:creationId xmlns:a16="http://schemas.microsoft.com/office/drawing/2014/main" id="{ADC4AC91-144D-154D-98A5-F58F60B8F431}"/>
              </a:ext>
            </a:extLst>
          </p:cNvPr>
          <p:cNvSpPr txBox="1"/>
          <p:nvPr/>
        </p:nvSpPr>
        <p:spPr>
          <a:xfrm>
            <a:off x="3178321" y="4159943"/>
            <a:ext cx="673582" cy="369332"/>
          </a:xfrm>
          <a:prstGeom prst="rect">
            <a:avLst/>
          </a:prstGeom>
          <a:noFill/>
        </p:spPr>
        <p:txBody>
          <a:bodyPr wrap="none" rtlCol="0">
            <a:spAutoFit/>
          </a:bodyPr>
          <a:lstStyle/>
          <a:p>
            <a:r>
              <a:rPr lang="en-US" dirty="0"/>
              <a:t>Chair</a:t>
            </a:r>
          </a:p>
        </p:txBody>
      </p:sp>
      <p:sp>
        <p:nvSpPr>
          <p:cNvPr id="6" name="TextBox 5">
            <a:extLst>
              <a:ext uri="{FF2B5EF4-FFF2-40B4-BE49-F238E27FC236}">
                <a16:creationId xmlns:a16="http://schemas.microsoft.com/office/drawing/2014/main" id="{FE2114EE-2FAB-4B4B-99F4-920F83D6616A}"/>
              </a:ext>
            </a:extLst>
          </p:cNvPr>
          <p:cNvSpPr txBox="1"/>
          <p:nvPr/>
        </p:nvSpPr>
        <p:spPr>
          <a:xfrm>
            <a:off x="7904143" y="4159943"/>
            <a:ext cx="673582" cy="369332"/>
          </a:xfrm>
          <a:prstGeom prst="rect">
            <a:avLst/>
          </a:prstGeom>
          <a:noFill/>
        </p:spPr>
        <p:txBody>
          <a:bodyPr wrap="none" rtlCol="0">
            <a:spAutoFit/>
          </a:bodyPr>
          <a:lstStyle/>
          <a:p>
            <a:r>
              <a:rPr lang="en-US" dirty="0"/>
              <a:t>Chair</a:t>
            </a:r>
          </a:p>
        </p:txBody>
      </p:sp>
      <p:sp>
        <p:nvSpPr>
          <p:cNvPr id="8" name="TextBox 7">
            <a:extLst>
              <a:ext uri="{FF2B5EF4-FFF2-40B4-BE49-F238E27FC236}">
                <a16:creationId xmlns:a16="http://schemas.microsoft.com/office/drawing/2014/main" id="{3B0379C4-14FC-9942-88E2-393F57C00FCD}"/>
              </a:ext>
            </a:extLst>
          </p:cNvPr>
          <p:cNvSpPr txBox="1"/>
          <p:nvPr/>
        </p:nvSpPr>
        <p:spPr>
          <a:xfrm>
            <a:off x="5840215" y="2955257"/>
            <a:ext cx="616964" cy="369332"/>
          </a:xfrm>
          <a:prstGeom prst="rect">
            <a:avLst/>
          </a:prstGeom>
          <a:noFill/>
        </p:spPr>
        <p:txBody>
          <a:bodyPr wrap="none" rtlCol="0">
            <a:spAutoFit/>
          </a:bodyPr>
          <a:lstStyle/>
          <a:p>
            <a:r>
              <a:rPr lang="en-US" dirty="0"/>
              <a:t>Boat</a:t>
            </a:r>
          </a:p>
        </p:txBody>
      </p:sp>
      <p:sp>
        <p:nvSpPr>
          <p:cNvPr id="9" name="TextBox 8">
            <a:extLst>
              <a:ext uri="{FF2B5EF4-FFF2-40B4-BE49-F238E27FC236}">
                <a16:creationId xmlns:a16="http://schemas.microsoft.com/office/drawing/2014/main" id="{49DE4B9E-A8B6-4A46-AA07-188831A8CBA6}"/>
              </a:ext>
            </a:extLst>
          </p:cNvPr>
          <p:cNvSpPr txBox="1"/>
          <p:nvPr/>
        </p:nvSpPr>
        <p:spPr>
          <a:xfrm>
            <a:off x="6457179" y="1964582"/>
            <a:ext cx="1106585" cy="646331"/>
          </a:xfrm>
          <a:prstGeom prst="rect">
            <a:avLst/>
          </a:prstGeom>
          <a:noFill/>
        </p:spPr>
        <p:txBody>
          <a:bodyPr wrap="none" rtlCol="0">
            <a:spAutoFit/>
          </a:bodyPr>
          <a:lstStyle/>
          <a:p>
            <a:r>
              <a:rPr lang="en-US" dirty="0"/>
              <a:t>Transition</a:t>
            </a:r>
          </a:p>
          <a:p>
            <a:r>
              <a:rPr lang="en-US" dirty="0"/>
              <a:t>State</a:t>
            </a:r>
          </a:p>
        </p:txBody>
      </p:sp>
      <p:sp>
        <p:nvSpPr>
          <p:cNvPr id="10" name="TextBox 9">
            <a:extLst>
              <a:ext uri="{FF2B5EF4-FFF2-40B4-BE49-F238E27FC236}">
                <a16:creationId xmlns:a16="http://schemas.microsoft.com/office/drawing/2014/main" id="{B5569205-F6B5-9840-977F-8DD53E034477}"/>
              </a:ext>
            </a:extLst>
          </p:cNvPr>
          <p:cNvSpPr txBox="1"/>
          <p:nvPr/>
        </p:nvSpPr>
        <p:spPr>
          <a:xfrm>
            <a:off x="5450220" y="4269999"/>
            <a:ext cx="1242841" cy="369332"/>
          </a:xfrm>
          <a:prstGeom prst="rect">
            <a:avLst/>
          </a:prstGeom>
          <a:noFill/>
        </p:spPr>
        <p:txBody>
          <a:bodyPr wrap="none" rtlCol="0">
            <a:spAutoFit/>
          </a:bodyPr>
          <a:lstStyle/>
          <a:p>
            <a:r>
              <a:rPr lang="en-US" dirty="0"/>
              <a:t>Metastable</a:t>
            </a:r>
          </a:p>
        </p:txBody>
      </p:sp>
      <p:sp>
        <p:nvSpPr>
          <p:cNvPr id="11" name="TextBox 10">
            <a:extLst>
              <a:ext uri="{FF2B5EF4-FFF2-40B4-BE49-F238E27FC236}">
                <a16:creationId xmlns:a16="http://schemas.microsoft.com/office/drawing/2014/main" id="{9C5F97FE-B670-B548-8580-99C6FEFB6AC2}"/>
              </a:ext>
            </a:extLst>
          </p:cNvPr>
          <p:cNvSpPr txBox="1"/>
          <p:nvPr/>
        </p:nvSpPr>
        <p:spPr>
          <a:xfrm>
            <a:off x="4896927" y="1964583"/>
            <a:ext cx="1106585" cy="646331"/>
          </a:xfrm>
          <a:prstGeom prst="rect">
            <a:avLst/>
          </a:prstGeom>
          <a:noFill/>
        </p:spPr>
        <p:txBody>
          <a:bodyPr wrap="none" rtlCol="0">
            <a:spAutoFit/>
          </a:bodyPr>
          <a:lstStyle/>
          <a:p>
            <a:r>
              <a:rPr lang="en-US" dirty="0"/>
              <a:t>Transition</a:t>
            </a:r>
          </a:p>
          <a:p>
            <a:r>
              <a:rPr lang="en-US" dirty="0"/>
              <a:t>State</a:t>
            </a:r>
          </a:p>
        </p:txBody>
      </p:sp>
      <p:sp>
        <p:nvSpPr>
          <p:cNvPr id="12" name="TextBox 11">
            <a:extLst>
              <a:ext uri="{FF2B5EF4-FFF2-40B4-BE49-F238E27FC236}">
                <a16:creationId xmlns:a16="http://schemas.microsoft.com/office/drawing/2014/main" id="{A94159CD-773D-184E-BCDE-BC425795D2C6}"/>
              </a:ext>
            </a:extLst>
          </p:cNvPr>
          <p:cNvSpPr txBox="1"/>
          <p:nvPr/>
        </p:nvSpPr>
        <p:spPr>
          <a:xfrm>
            <a:off x="8577725" y="2851332"/>
            <a:ext cx="2606468"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equilibrium point depends on temperature,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24E0C520-401E-B74C-B7D6-5E3DAD08DEBC}"/>
              </a:ext>
            </a:extLst>
          </p:cNvPr>
          <p:cNvSpPr>
            <a:spLocks noGrp="1"/>
          </p:cNvSpPr>
          <p:nvPr>
            <p:ph type="sldNum" sz="quarter" idx="12"/>
          </p:nvPr>
        </p:nvSpPr>
        <p:spPr/>
        <p:txBody>
          <a:bodyPr/>
          <a:lstStyle/>
          <a:p>
            <a:fld id="{87AB1D93-DC19-4A40-9406-30747714C3D7}" type="slidenum">
              <a:rPr lang="en-US" smtClean="0"/>
              <a:t>7</a:t>
            </a:fld>
            <a:endParaRPr lang="en-US"/>
          </a:p>
        </p:txBody>
      </p:sp>
    </p:spTree>
    <p:extLst>
      <p:ext uri="{BB962C8B-B14F-4D97-AF65-F5344CB8AC3E}">
        <p14:creationId xmlns:p14="http://schemas.microsoft.com/office/powerpoint/2010/main" val="76986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B4FCF-C187-9746-990E-D01971C003B4}"/>
              </a:ext>
            </a:extLst>
          </p:cNvPr>
          <p:cNvPicPr>
            <a:picLocks noChangeAspect="1"/>
          </p:cNvPicPr>
          <p:nvPr/>
        </p:nvPicPr>
        <p:blipFill>
          <a:blip r:embed="rId2"/>
          <a:stretch>
            <a:fillRect/>
          </a:stretch>
        </p:blipFill>
        <p:spPr>
          <a:xfrm>
            <a:off x="1035383" y="443966"/>
            <a:ext cx="6032737" cy="3976486"/>
          </a:xfrm>
          <a:prstGeom prst="rect">
            <a:avLst/>
          </a:prstGeom>
        </p:spPr>
      </p:pic>
      <p:sp>
        <p:nvSpPr>
          <p:cNvPr id="3" name="TextBox 2">
            <a:extLst>
              <a:ext uri="{FF2B5EF4-FFF2-40B4-BE49-F238E27FC236}">
                <a16:creationId xmlns:a16="http://schemas.microsoft.com/office/drawing/2014/main" id="{9B3796C2-C923-C146-AD60-2957995176DB}"/>
              </a:ext>
            </a:extLst>
          </p:cNvPr>
          <p:cNvSpPr txBox="1"/>
          <p:nvPr/>
        </p:nvSpPr>
        <p:spPr>
          <a:xfrm>
            <a:off x="691697" y="4620128"/>
            <a:ext cx="7511753"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Extent of reaction would be the conversion from chair (A) to boat (B), for instance, at a temperature T.  The minimum, (</a:t>
            </a:r>
            <a:r>
              <a:rPr lang="en-US" dirty="0" err="1">
                <a:latin typeface="Times New Roman" panose="02020603050405020304" pitchFamily="18" charset="0"/>
                <a:cs typeface="Times New Roman" panose="02020603050405020304" pitchFamily="18" charset="0"/>
              </a:rPr>
              <a:t>dG</a:t>
            </a:r>
            <a:r>
              <a:rPr lang="en-US" dirty="0"/>
              <a:t>/d</a:t>
            </a:r>
            <a:r>
              <a:rPr lang="en-US" i="1" dirty="0">
                <a:latin typeface="Symbol" pitchFamily="2" charset="2"/>
              </a:rPr>
              <a:t>x</a:t>
            </a:r>
            <a:r>
              <a:rPr lang="en-US" dirty="0"/>
              <a:t>) </a:t>
            </a:r>
            <a:r>
              <a:rPr lang="en-US" dirty="0">
                <a:latin typeface="Times New Roman" panose="02020603050405020304" pitchFamily="18" charset="0"/>
                <a:cs typeface="Times New Roman" panose="02020603050405020304" pitchFamily="18" charset="0"/>
              </a:rPr>
              <a:t>= 0 is the equilibrium point. The free energy plot can be concave up (stable equilibrium) concave down (unstable), flat (critical point/temperature), and other shapes</a:t>
            </a:r>
          </a:p>
        </p:txBody>
      </p:sp>
      <p:pic>
        <p:nvPicPr>
          <p:cNvPr id="4" name="Picture 3">
            <a:extLst>
              <a:ext uri="{FF2B5EF4-FFF2-40B4-BE49-F238E27FC236}">
                <a16:creationId xmlns:a16="http://schemas.microsoft.com/office/drawing/2014/main" id="{B7857500-9554-E349-B1F3-821B759690EB}"/>
              </a:ext>
            </a:extLst>
          </p:cNvPr>
          <p:cNvPicPr>
            <a:picLocks noChangeAspect="1"/>
          </p:cNvPicPr>
          <p:nvPr/>
        </p:nvPicPr>
        <p:blipFill>
          <a:blip r:embed="rId3"/>
          <a:stretch>
            <a:fillRect/>
          </a:stretch>
        </p:blipFill>
        <p:spPr>
          <a:xfrm>
            <a:off x="8737006" y="1790581"/>
            <a:ext cx="1765775" cy="318158"/>
          </a:xfrm>
          <a:prstGeom prst="rect">
            <a:avLst/>
          </a:prstGeom>
        </p:spPr>
      </p:pic>
      <p:sp>
        <p:nvSpPr>
          <p:cNvPr id="5" name="Rectangle 4">
            <a:extLst>
              <a:ext uri="{FF2B5EF4-FFF2-40B4-BE49-F238E27FC236}">
                <a16:creationId xmlns:a16="http://schemas.microsoft.com/office/drawing/2014/main" id="{66391735-8528-3346-80FE-F956ACD4FDD7}"/>
              </a:ext>
            </a:extLst>
          </p:cNvPr>
          <p:cNvSpPr/>
          <p:nvPr/>
        </p:nvSpPr>
        <p:spPr>
          <a:xfrm>
            <a:off x="9172494" y="1302746"/>
            <a:ext cx="894797" cy="369332"/>
          </a:xfrm>
          <a:prstGeom prst="rect">
            <a:avLst/>
          </a:prstGeom>
        </p:spPr>
        <p:txBody>
          <a:bodyPr wrap="none">
            <a:spAutoFit/>
          </a:bodyPr>
          <a:lstStyle/>
          <a:p>
            <a:r>
              <a:rPr lang="en-US" dirty="0"/>
              <a:t>A &lt;=&gt; B</a:t>
            </a:r>
          </a:p>
        </p:txBody>
      </p:sp>
      <p:pic>
        <p:nvPicPr>
          <p:cNvPr id="6" name="Picture 5">
            <a:extLst>
              <a:ext uri="{FF2B5EF4-FFF2-40B4-BE49-F238E27FC236}">
                <a16:creationId xmlns:a16="http://schemas.microsoft.com/office/drawing/2014/main" id="{8CCEE09C-2915-E84E-985A-F97C350D1670}"/>
              </a:ext>
            </a:extLst>
          </p:cNvPr>
          <p:cNvPicPr>
            <a:picLocks noChangeAspect="1"/>
          </p:cNvPicPr>
          <p:nvPr/>
        </p:nvPicPr>
        <p:blipFill>
          <a:blip r:embed="rId4"/>
          <a:stretch>
            <a:fillRect/>
          </a:stretch>
        </p:blipFill>
        <p:spPr>
          <a:xfrm>
            <a:off x="7401643" y="2478946"/>
            <a:ext cx="4436498" cy="335534"/>
          </a:xfrm>
          <a:prstGeom prst="rect">
            <a:avLst/>
          </a:prstGeom>
        </p:spPr>
      </p:pic>
      <p:pic>
        <p:nvPicPr>
          <p:cNvPr id="8" name="Picture 7">
            <a:extLst>
              <a:ext uri="{FF2B5EF4-FFF2-40B4-BE49-F238E27FC236}">
                <a16:creationId xmlns:a16="http://schemas.microsoft.com/office/drawing/2014/main" id="{3007768D-C972-194A-B76A-C96A9CBD6D62}"/>
              </a:ext>
            </a:extLst>
          </p:cNvPr>
          <p:cNvPicPr>
            <a:picLocks noChangeAspect="1"/>
          </p:cNvPicPr>
          <p:nvPr/>
        </p:nvPicPr>
        <p:blipFill>
          <a:blip r:embed="rId5"/>
          <a:stretch>
            <a:fillRect/>
          </a:stretch>
        </p:blipFill>
        <p:spPr>
          <a:xfrm>
            <a:off x="8528180" y="2876000"/>
            <a:ext cx="1460823" cy="445935"/>
          </a:xfrm>
          <a:prstGeom prst="rect">
            <a:avLst/>
          </a:prstGeom>
        </p:spPr>
      </p:pic>
      <p:sp>
        <p:nvSpPr>
          <p:cNvPr id="9" name="TextBox 8">
            <a:extLst>
              <a:ext uri="{FF2B5EF4-FFF2-40B4-BE49-F238E27FC236}">
                <a16:creationId xmlns:a16="http://schemas.microsoft.com/office/drawing/2014/main" id="{7F55AC11-BCA4-7543-B897-CC0C67D0A2DC}"/>
              </a:ext>
            </a:extLst>
          </p:cNvPr>
          <p:cNvSpPr txBox="1"/>
          <p:nvPr/>
        </p:nvSpPr>
        <p:spPr>
          <a:xfrm>
            <a:off x="10040635" y="2891084"/>
            <a:ext cx="9242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Affinity</a:t>
            </a:r>
          </a:p>
        </p:txBody>
      </p:sp>
      <p:sp>
        <p:nvSpPr>
          <p:cNvPr id="10" name="TextBox 9">
            <a:extLst>
              <a:ext uri="{FF2B5EF4-FFF2-40B4-BE49-F238E27FC236}">
                <a16:creationId xmlns:a16="http://schemas.microsoft.com/office/drawing/2014/main" id="{62EFAF1B-F750-A54B-B7D6-173D81414653}"/>
              </a:ext>
            </a:extLst>
          </p:cNvPr>
          <p:cNvSpPr txBox="1"/>
          <p:nvPr/>
        </p:nvSpPr>
        <p:spPr>
          <a:xfrm>
            <a:off x="8367080" y="3321936"/>
            <a:ext cx="3232086"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temperature T, the reaction is like a spring bouncing between A and B oscillating about the equilibrium point since any deviation from equilibrium increases the free energy.  </a:t>
            </a:r>
          </a:p>
        </p:txBody>
      </p:sp>
      <p:sp>
        <p:nvSpPr>
          <p:cNvPr id="11" name="Slide Number Placeholder 10">
            <a:extLst>
              <a:ext uri="{FF2B5EF4-FFF2-40B4-BE49-F238E27FC236}">
                <a16:creationId xmlns:a16="http://schemas.microsoft.com/office/drawing/2014/main" id="{A80DFA67-9C5A-DC4D-9329-2C50A20933B9}"/>
              </a:ext>
            </a:extLst>
          </p:cNvPr>
          <p:cNvSpPr>
            <a:spLocks noGrp="1"/>
          </p:cNvSpPr>
          <p:nvPr>
            <p:ph type="sldNum" sz="quarter" idx="12"/>
          </p:nvPr>
        </p:nvSpPr>
        <p:spPr/>
        <p:txBody>
          <a:bodyPr/>
          <a:lstStyle/>
          <a:p>
            <a:fld id="{87AB1D93-DC19-4A40-9406-30747714C3D7}" type="slidenum">
              <a:rPr lang="en-US" smtClean="0"/>
              <a:t>8</a:t>
            </a:fld>
            <a:endParaRPr lang="en-US" dirty="0"/>
          </a:p>
        </p:txBody>
      </p:sp>
    </p:spTree>
    <p:extLst>
      <p:ext uri="{BB962C8B-B14F-4D97-AF65-F5344CB8AC3E}">
        <p14:creationId xmlns:p14="http://schemas.microsoft.com/office/powerpoint/2010/main" val="22889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6CCABF-54D4-9843-912E-D5B4D8ECDFF9}"/>
              </a:ext>
            </a:extLst>
          </p:cNvPr>
          <p:cNvSpPr>
            <a:spLocks noGrp="1"/>
          </p:cNvSpPr>
          <p:nvPr>
            <p:ph type="sldNum" sz="quarter" idx="12"/>
          </p:nvPr>
        </p:nvSpPr>
        <p:spPr/>
        <p:txBody>
          <a:bodyPr/>
          <a:lstStyle/>
          <a:p>
            <a:fld id="{87AB1D93-DC19-4A40-9406-30747714C3D7}" type="slidenum">
              <a:rPr lang="en-US" smtClean="0"/>
              <a:t>9</a:t>
            </a:fld>
            <a:endParaRPr lang="en-US"/>
          </a:p>
        </p:txBody>
      </p:sp>
      <p:pic>
        <p:nvPicPr>
          <p:cNvPr id="3" name="Picture 2">
            <a:extLst>
              <a:ext uri="{FF2B5EF4-FFF2-40B4-BE49-F238E27FC236}">
                <a16:creationId xmlns:a16="http://schemas.microsoft.com/office/drawing/2014/main" id="{ADF618B4-B22E-0646-BE1E-4689AE06368F}"/>
              </a:ext>
            </a:extLst>
          </p:cNvPr>
          <p:cNvPicPr>
            <a:picLocks noChangeAspect="1"/>
          </p:cNvPicPr>
          <p:nvPr/>
        </p:nvPicPr>
        <p:blipFill>
          <a:blip r:embed="rId2"/>
          <a:stretch>
            <a:fillRect/>
          </a:stretch>
        </p:blipFill>
        <p:spPr>
          <a:xfrm>
            <a:off x="307649" y="662005"/>
            <a:ext cx="7768127" cy="3678437"/>
          </a:xfrm>
          <a:prstGeom prst="rect">
            <a:avLst/>
          </a:prstGeom>
        </p:spPr>
      </p:pic>
      <p:sp>
        <p:nvSpPr>
          <p:cNvPr id="4" name="TextBox 3">
            <a:extLst>
              <a:ext uri="{FF2B5EF4-FFF2-40B4-BE49-F238E27FC236}">
                <a16:creationId xmlns:a16="http://schemas.microsoft.com/office/drawing/2014/main" id="{921FC483-0BB4-A44C-B925-5B8F8DE613D2}"/>
              </a:ext>
            </a:extLst>
          </p:cNvPr>
          <p:cNvSpPr txBox="1"/>
          <p:nvPr/>
        </p:nvSpPr>
        <p:spPr>
          <a:xfrm>
            <a:off x="1777525" y="4734370"/>
            <a:ext cx="5424114" cy="1200329"/>
          </a:xfrm>
          <a:prstGeom prst="rect">
            <a:avLst/>
          </a:prstGeom>
          <a:noFill/>
        </p:spPr>
        <p:txBody>
          <a:bodyPr wrap="none" rtlCol="0">
            <a:spAutoFit/>
          </a:bodyPr>
          <a:lstStyle/>
          <a:p>
            <a:pPr marL="342900" indent="-342900">
              <a:buAutoNum type="alphaLcParenR"/>
            </a:pPr>
            <a:r>
              <a:rPr lang="en-US" dirty="0">
                <a:latin typeface="Times New Roman" panose="02020603050405020304" pitchFamily="18" charset="0"/>
                <a:cs typeface="Times New Roman" panose="02020603050405020304" pitchFamily="18" charset="0"/>
              </a:rPr>
              <a:t>Stable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 = 0</a:t>
            </a:r>
          </a:p>
          <a:p>
            <a:pPr marL="342900" indent="-342900">
              <a:buAutoNum type="alphaLcParenR"/>
            </a:pPr>
            <a:r>
              <a:rPr lang="en-US" dirty="0">
                <a:latin typeface="Times New Roman" panose="02020603050405020304" pitchFamily="18" charset="0"/>
                <a:cs typeface="Times New Roman" panose="02020603050405020304" pitchFamily="18" charset="0"/>
              </a:rPr>
              <a:t>Unstable</a:t>
            </a:r>
          </a:p>
          <a:p>
            <a:pPr marL="342900" indent="-342900">
              <a:buAutoNum type="alphaLcParenR"/>
            </a:pPr>
            <a:r>
              <a:rPr lang="en-US" dirty="0">
                <a:latin typeface="Times New Roman" panose="02020603050405020304" pitchFamily="18" charset="0"/>
                <a:cs typeface="Times New Roman" panose="02020603050405020304" pitchFamily="18" charset="0"/>
              </a:rPr>
              <a:t>Spinodal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a:t>
            </a:r>
          </a:p>
          <a:p>
            <a:pPr marL="342900" indent="-342900">
              <a:buAutoNum type="alphaLcParenR"/>
            </a:pPr>
            <a:r>
              <a:rPr lang="en-US" dirty="0">
                <a:latin typeface="Times New Roman" panose="02020603050405020304" pitchFamily="18" charset="0"/>
                <a:cs typeface="Times New Roman" panose="02020603050405020304" pitchFamily="18" charset="0"/>
              </a:rPr>
              <a:t>Metastable (This can depend on your vantage point)</a:t>
            </a:r>
          </a:p>
        </p:txBody>
      </p:sp>
      <p:pic>
        <p:nvPicPr>
          <p:cNvPr id="5" name="Picture 4">
            <a:extLst>
              <a:ext uri="{FF2B5EF4-FFF2-40B4-BE49-F238E27FC236}">
                <a16:creationId xmlns:a16="http://schemas.microsoft.com/office/drawing/2014/main" id="{23754BF1-7D1C-C249-8DDD-07061A1F29FC}"/>
              </a:ext>
            </a:extLst>
          </p:cNvPr>
          <p:cNvPicPr>
            <a:picLocks noChangeAspect="1"/>
          </p:cNvPicPr>
          <p:nvPr/>
        </p:nvPicPr>
        <p:blipFill>
          <a:blip r:embed="rId3"/>
          <a:stretch>
            <a:fillRect/>
          </a:stretch>
        </p:blipFill>
        <p:spPr>
          <a:xfrm>
            <a:off x="8235179" y="2621994"/>
            <a:ext cx="3711842" cy="2112376"/>
          </a:xfrm>
          <a:prstGeom prst="rect">
            <a:avLst/>
          </a:prstGeom>
        </p:spPr>
      </p:pic>
    </p:spTree>
    <p:extLst>
      <p:ext uri="{BB962C8B-B14F-4D97-AF65-F5344CB8AC3E}">
        <p14:creationId xmlns:p14="http://schemas.microsoft.com/office/powerpoint/2010/main" val="180157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19811</TotalTime>
  <Words>2141</Words>
  <Application>Microsoft Macintosh PowerPoint</Application>
  <PresentationFormat>Widescreen</PresentationFormat>
  <Paragraphs>248</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AdvOT2e364b11</vt:lpstr>
      <vt:lpstr>AdvOT2e364b11+fb</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115</cp:revision>
  <cp:lastPrinted>2020-10-08T15:26:23Z</cp:lastPrinted>
  <dcterms:created xsi:type="dcterms:W3CDTF">2020-10-05T11:20:13Z</dcterms:created>
  <dcterms:modified xsi:type="dcterms:W3CDTF">2023-09-26T01:08:21Z</dcterms:modified>
</cp:coreProperties>
</file>